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 id="2147483693" r:id="rId4"/>
    <p:sldMasterId id="2147483712" r:id="rId5"/>
    <p:sldMasterId id="2147483740" r:id="rId6"/>
    <p:sldMasterId id="2147483753" r:id="rId7"/>
  </p:sldMasterIdLst>
  <p:notesMasterIdLst>
    <p:notesMasterId r:id="rId83"/>
  </p:notesMasterIdLst>
  <p:sldIdLst>
    <p:sldId id="256" r:id="rId8"/>
    <p:sldId id="316" r:id="rId9"/>
    <p:sldId id="398" r:id="rId10"/>
    <p:sldId id="494" r:id="rId11"/>
    <p:sldId id="496" r:id="rId12"/>
    <p:sldId id="524" r:id="rId13"/>
    <p:sldId id="526" r:id="rId14"/>
    <p:sldId id="490" r:id="rId15"/>
    <p:sldId id="495" r:id="rId16"/>
    <p:sldId id="528" r:id="rId17"/>
    <p:sldId id="529" r:id="rId18"/>
    <p:sldId id="530" r:id="rId19"/>
    <p:sldId id="531" r:id="rId20"/>
    <p:sldId id="357" r:id="rId21"/>
    <p:sldId id="412" r:id="rId22"/>
    <p:sldId id="433" r:id="rId23"/>
    <p:sldId id="533" r:id="rId24"/>
    <p:sldId id="536" r:id="rId25"/>
    <p:sldId id="537" r:id="rId26"/>
    <p:sldId id="540" r:id="rId27"/>
    <p:sldId id="541" r:id="rId28"/>
    <p:sldId id="542" r:id="rId29"/>
    <p:sldId id="498" r:id="rId30"/>
    <p:sldId id="503" r:id="rId31"/>
    <p:sldId id="516" r:id="rId32"/>
    <p:sldId id="510" r:id="rId33"/>
    <p:sldId id="519" r:id="rId34"/>
    <p:sldId id="535" r:id="rId35"/>
    <p:sldId id="544" r:id="rId36"/>
    <p:sldId id="545" r:id="rId37"/>
    <p:sldId id="543" r:id="rId38"/>
    <p:sldId id="523" r:id="rId39"/>
    <p:sldId id="525" r:id="rId40"/>
    <p:sldId id="548" r:id="rId41"/>
    <p:sldId id="547" r:id="rId42"/>
    <p:sldId id="262" r:id="rId43"/>
    <p:sldId id="264" r:id="rId44"/>
    <p:sldId id="265" r:id="rId45"/>
    <p:sldId id="266" r:id="rId46"/>
    <p:sldId id="267" r:id="rId47"/>
    <p:sldId id="268" r:id="rId48"/>
    <p:sldId id="269" r:id="rId49"/>
    <p:sldId id="271" r:id="rId50"/>
    <p:sldId id="276" r:id="rId51"/>
    <p:sldId id="259" r:id="rId52"/>
    <p:sldId id="287" r:id="rId53"/>
    <p:sldId id="292" r:id="rId54"/>
    <p:sldId id="303" r:id="rId55"/>
    <p:sldId id="549" r:id="rId56"/>
    <p:sldId id="270" r:id="rId57"/>
    <p:sldId id="550" r:id="rId58"/>
    <p:sldId id="282" r:id="rId59"/>
    <p:sldId id="283" r:id="rId60"/>
    <p:sldId id="285" r:id="rId61"/>
    <p:sldId id="286" r:id="rId62"/>
    <p:sldId id="288" r:id="rId63"/>
    <p:sldId id="263" r:id="rId64"/>
    <p:sldId id="551" r:id="rId65"/>
    <p:sldId id="560" r:id="rId66"/>
    <p:sldId id="561" r:id="rId67"/>
    <p:sldId id="275" r:id="rId68"/>
    <p:sldId id="552" r:id="rId69"/>
    <p:sldId id="553" r:id="rId70"/>
    <p:sldId id="554" r:id="rId71"/>
    <p:sldId id="555" r:id="rId72"/>
    <p:sldId id="272" r:id="rId73"/>
    <p:sldId id="556" r:id="rId74"/>
    <p:sldId id="557" r:id="rId75"/>
    <p:sldId id="274" r:id="rId76"/>
    <p:sldId id="277" r:id="rId77"/>
    <p:sldId id="558" r:id="rId78"/>
    <p:sldId id="559" r:id="rId79"/>
    <p:sldId id="295" r:id="rId80"/>
    <p:sldId id="297" r:id="rId81"/>
    <p:sldId id="308"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83673" autoAdjust="0"/>
  </p:normalViewPr>
  <p:slideViewPr>
    <p:cSldViewPr snapToGrid="0">
      <p:cViewPr varScale="1">
        <p:scale>
          <a:sx n="57" d="100"/>
          <a:sy n="57" d="100"/>
        </p:scale>
        <p:origin x="1016" y="36"/>
      </p:cViewPr>
      <p:guideLst/>
    </p:cSldViewPr>
  </p:slideViewPr>
  <p:notesTextViewPr>
    <p:cViewPr>
      <p:scale>
        <a:sx n="1" d="1"/>
        <a:sy n="1" d="1"/>
      </p:scale>
      <p:origin x="0" y="0"/>
    </p:cViewPr>
  </p:notesTextViewPr>
  <p:sorterViewPr>
    <p:cViewPr>
      <p:scale>
        <a:sx n="80" d="100"/>
        <a:sy n="80" d="100"/>
      </p:scale>
      <p:origin x="0" y="-37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presProps" Target="pres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5.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slide" Target="slides/slide7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D1EFEC-C9B1-49E3-A34F-C01EEAC2E010}"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B6390E51-8E84-4D2D-ACC1-D4655523E222}">
      <dgm:prSet phldrT="[Text]"/>
      <dgm:spPr/>
      <dgm:t>
        <a:bodyPr/>
        <a:lstStyle/>
        <a:p>
          <a:r>
            <a:rPr lang="en-US" dirty="0"/>
            <a:t>Write/Refine Requirements</a:t>
          </a:r>
        </a:p>
      </dgm:t>
    </dgm:pt>
    <dgm:pt modelId="{16C85C0A-9523-46DC-9EB5-008628B405F8}" type="parTrans" cxnId="{319B4BED-EC53-4AE3-B421-8A3D309E36C0}">
      <dgm:prSet/>
      <dgm:spPr/>
      <dgm:t>
        <a:bodyPr/>
        <a:lstStyle/>
        <a:p>
          <a:endParaRPr lang="en-US"/>
        </a:p>
      </dgm:t>
    </dgm:pt>
    <dgm:pt modelId="{480E5FD8-F9F2-472D-A808-1515466E603C}" type="sibTrans" cxnId="{319B4BED-EC53-4AE3-B421-8A3D309E36C0}">
      <dgm:prSet/>
      <dgm:spPr/>
      <dgm:t>
        <a:bodyPr/>
        <a:lstStyle/>
        <a:p>
          <a:endParaRPr lang="en-US"/>
        </a:p>
      </dgm:t>
    </dgm:pt>
    <dgm:pt modelId="{AA31B552-E30C-410D-BD09-43F3E1296C60}">
      <dgm:prSet phldrT="[Text]"/>
      <dgm:spPr/>
      <dgm:t>
        <a:bodyPr/>
        <a:lstStyle/>
        <a:p>
          <a:r>
            <a:rPr lang="en-US" dirty="0"/>
            <a:t>Create Tests</a:t>
          </a:r>
        </a:p>
      </dgm:t>
    </dgm:pt>
    <dgm:pt modelId="{D845B631-06AF-4AE5-ABB1-C5505A9C30C4}" type="parTrans" cxnId="{67EB8441-7FCF-4362-A007-BCB5647B455A}">
      <dgm:prSet/>
      <dgm:spPr/>
      <dgm:t>
        <a:bodyPr/>
        <a:lstStyle/>
        <a:p>
          <a:endParaRPr lang="en-US"/>
        </a:p>
      </dgm:t>
    </dgm:pt>
    <dgm:pt modelId="{EBA8B305-5009-45AF-945B-8B1FE02D2C6F}" type="sibTrans" cxnId="{67EB8441-7FCF-4362-A007-BCB5647B455A}">
      <dgm:prSet/>
      <dgm:spPr/>
      <dgm:t>
        <a:bodyPr/>
        <a:lstStyle/>
        <a:p>
          <a:endParaRPr lang="en-US"/>
        </a:p>
      </dgm:t>
    </dgm:pt>
    <dgm:pt modelId="{7141A0D0-05D7-46A2-9949-67E73A99EB4B}">
      <dgm:prSet phldrT="[Text]"/>
      <dgm:spPr/>
      <dgm:t>
        <a:bodyPr/>
        <a:lstStyle/>
        <a:p>
          <a:r>
            <a:rPr lang="en-US" dirty="0"/>
            <a:t>Code</a:t>
          </a:r>
        </a:p>
      </dgm:t>
    </dgm:pt>
    <dgm:pt modelId="{A999F715-7DC2-42C6-A0EA-5B0711E4B65A}" type="parTrans" cxnId="{72316F0E-A6F5-45C5-A12A-4C62444D5E9E}">
      <dgm:prSet/>
      <dgm:spPr/>
      <dgm:t>
        <a:bodyPr/>
        <a:lstStyle/>
        <a:p>
          <a:endParaRPr lang="en-US"/>
        </a:p>
      </dgm:t>
    </dgm:pt>
    <dgm:pt modelId="{01AFDC11-EF4F-492A-8A5D-FDE8BFC3A851}" type="sibTrans" cxnId="{72316F0E-A6F5-45C5-A12A-4C62444D5E9E}">
      <dgm:prSet/>
      <dgm:spPr/>
      <dgm:t>
        <a:bodyPr/>
        <a:lstStyle/>
        <a:p>
          <a:endParaRPr lang="en-US"/>
        </a:p>
      </dgm:t>
    </dgm:pt>
    <dgm:pt modelId="{0DEAC1FA-AC59-4FD6-A5BF-0751D0D184FC}">
      <dgm:prSet phldrT="[Text]"/>
      <dgm:spPr/>
      <dgm:t>
        <a:bodyPr/>
        <a:lstStyle/>
        <a:p>
          <a:r>
            <a:rPr lang="en-US" dirty="0"/>
            <a:t>Debug or Redesign until Tests Pass</a:t>
          </a:r>
        </a:p>
      </dgm:t>
    </dgm:pt>
    <dgm:pt modelId="{3148B4B3-6C29-486A-B205-9D5BD4777571}" type="parTrans" cxnId="{F2E6AF0C-1049-48B3-8918-7422BA3887EC}">
      <dgm:prSet/>
      <dgm:spPr/>
      <dgm:t>
        <a:bodyPr/>
        <a:lstStyle/>
        <a:p>
          <a:endParaRPr lang="en-US"/>
        </a:p>
      </dgm:t>
    </dgm:pt>
    <dgm:pt modelId="{E279BF61-6153-4A4C-884F-295BA3A19BE4}" type="sibTrans" cxnId="{F2E6AF0C-1049-48B3-8918-7422BA3887EC}">
      <dgm:prSet/>
      <dgm:spPr/>
      <dgm:t>
        <a:bodyPr/>
        <a:lstStyle/>
        <a:p>
          <a:endParaRPr lang="en-US"/>
        </a:p>
      </dgm:t>
    </dgm:pt>
    <dgm:pt modelId="{0C785CBB-9C75-4338-8063-F73BDAA581A7}">
      <dgm:prSet phldrT="[Text]"/>
      <dgm:spPr/>
      <dgm:t>
        <a:bodyPr/>
        <a:lstStyle/>
        <a:p>
          <a:r>
            <a:rPr lang="en-US" dirty="0"/>
            <a:t>Deploy/Collect Feedback</a:t>
          </a:r>
        </a:p>
      </dgm:t>
    </dgm:pt>
    <dgm:pt modelId="{0FCE6097-E231-40C7-A63A-CB2CF4063462}" type="parTrans" cxnId="{CBCBFE63-BAE8-4284-AA98-E5FF44DB3E17}">
      <dgm:prSet/>
      <dgm:spPr/>
      <dgm:t>
        <a:bodyPr/>
        <a:lstStyle/>
        <a:p>
          <a:endParaRPr lang="en-US"/>
        </a:p>
      </dgm:t>
    </dgm:pt>
    <dgm:pt modelId="{2FDEEBE1-BB1A-4721-899B-FC48F8E7A061}" type="sibTrans" cxnId="{CBCBFE63-BAE8-4284-AA98-E5FF44DB3E17}">
      <dgm:prSet/>
      <dgm:spPr/>
      <dgm:t>
        <a:bodyPr/>
        <a:lstStyle/>
        <a:p>
          <a:endParaRPr lang="en-US"/>
        </a:p>
      </dgm:t>
    </dgm:pt>
    <dgm:pt modelId="{5D83264D-F368-4CE7-9399-B61FFB31A812}">
      <dgm:prSet phldrT="[Text]"/>
      <dgm:spPr/>
      <dgm:t>
        <a:bodyPr/>
        <a:lstStyle/>
        <a:p>
          <a:r>
            <a:rPr lang="en-US" dirty="0"/>
            <a:t>Design</a:t>
          </a:r>
        </a:p>
      </dgm:t>
    </dgm:pt>
    <dgm:pt modelId="{D3550C7A-A61F-4CC7-8622-C64E441EF7AC}" type="parTrans" cxnId="{71247BF3-58D2-419D-90C6-B88DA0C73CAE}">
      <dgm:prSet/>
      <dgm:spPr/>
      <dgm:t>
        <a:bodyPr/>
        <a:lstStyle/>
        <a:p>
          <a:endParaRPr lang="en-US"/>
        </a:p>
      </dgm:t>
    </dgm:pt>
    <dgm:pt modelId="{96DC8077-0E63-4215-ACB2-B36495CF0598}" type="sibTrans" cxnId="{71247BF3-58D2-419D-90C6-B88DA0C73CAE}">
      <dgm:prSet/>
      <dgm:spPr/>
      <dgm:t>
        <a:bodyPr/>
        <a:lstStyle/>
        <a:p>
          <a:endParaRPr lang="en-US"/>
        </a:p>
      </dgm:t>
    </dgm:pt>
    <dgm:pt modelId="{1EDA031B-5FC4-4A61-B04F-B07383585D94}" type="pres">
      <dgm:prSet presAssocID="{B9D1EFEC-C9B1-49E3-A34F-C01EEAC2E010}" presName="cycle" presStyleCnt="0">
        <dgm:presLayoutVars>
          <dgm:dir/>
          <dgm:resizeHandles val="exact"/>
        </dgm:presLayoutVars>
      </dgm:prSet>
      <dgm:spPr/>
    </dgm:pt>
    <dgm:pt modelId="{443FE72E-CE70-4F1C-A498-9BD4C6C3DA2E}" type="pres">
      <dgm:prSet presAssocID="{B6390E51-8E84-4D2D-ACC1-D4655523E222}" presName="node" presStyleLbl="node1" presStyleIdx="0" presStyleCnt="6">
        <dgm:presLayoutVars>
          <dgm:bulletEnabled val="1"/>
        </dgm:presLayoutVars>
      </dgm:prSet>
      <dgm:spPr/>
    </dgm:pt>
    <dgm:pt modelId="{047856D3-853C-43A1-AC00-E00246168A63}" type="pres">
      <dgm:prSet presAssocID="{B6390E51-8E84-4D2D-ACC1-D4655523E222}" presName="spNode" presStyleCnt="0"/>
      <dgm:spPr/>
    </dgm:pt>
    <dgm:pt modelId="{F235A583-D0D5-4CA1-BB0E-C11037841828}" type="pres">
      <dgm:prSet presAssocID="{480E5FD8-F9F2-472D-A808-1515466E603C}" presName="sibTrans" presStyleLbl="sibTrans1D1" presStyleIdx="0" presStyleCnt="6"/>
      <dgm:spPr/>
    </dgm:pt>
    <dgm:pt modelId="{0F2EC9BA-70B9-4BF0-8A47-A5EF5FA1ABC6}" type="pres">
      <dgm:prSet presAssocID="{AA31B552-E30C-410D-BD09-43F3E1296C60}" presName="node" presStyleLbl="node1" presStyleIdx="1" presStyleCnt="6">
        <dgm:presLayoutVars>
          <dgm:bulletEnabled val="1"/>
        </dgm:presLayoutVars>
      </dgm:prSet>
      <dgm:spPr/>
    </dgm:pt>
    <dgm:pt modelId="{E1BE306A-5394-42EB-9DB4-7DB0EC994C7F}" type="pres">
      <dgm:prSet presAssocID="{AA31B552-E30C-410D-BD09-43F3E1296C60}" presName="spNode" presStyleCnt="0"/>
      <dgm:spPr/>
    </dgm:pt>
    <dgm:pt modelId="{A01B61D7-3641-4BC7-A763-2AB54764981B}" type="pres">
      <dgm:prSet presAssocID="{EBA8B305-5009-45AF-945B-8B1FE02D2C6F}" presName="sibTrans" presStyleLbl="sibTrans1D1" presStyleIdx="1" presStyleCnt="6"/>
      <dgm:spPr/>
    </dgm:pt>
    <dgm:pt modelId="{0E50A438-10B6-4828-A1F9-3271612D31ED}" type="pres">
      <dgm:prSet presAssocID="{5D83264D-F368-4CE7-9399-B61FFB31A812}" presName="node" presStyleLbl="node1" presStyleIdx="2" presStyleCnt="6">
        <dgm:presLayoutVars>
          <dgm:bulletEnabled val="1"/>
        </dgm:presLayoutVars>
      </dgm:prSet>
      <dgm:spPr/>
    </dgm:pt>
    <dgm:pt modelId="{8046E420-BF0D-47D8-B2CA-09A1570AD0A7}" type="pres">
      <dgm:prSet presAssocID="{5D83264D-F368-4CE7-9399-B61FFB31A812}" presName="spNode" presStyleCnt="0"/>
      <dgm:spPr/>
    </dgm:pt>
    <dgm:pt modelId="{3D588F75-6200-47A3-AB67-C1E8F6733162}" type="pres">
      <dgm:prSet presAssocID="{96DC8077-0E63-4215-ACB2-B36495CF0598}" presName="sibTrans" presStyleLbl="sibTrans1D1" presStyleIdx="2" presStyleCnt="6"/>
      <dgm:spPr/>
    </dgm:pt>
    <dgm:pt modelId="{85C38E4A-D3D6-499E-A969-4D27028C93FA}" type="pres">
      <dgm:prSet presAssocID="{7141A0D0-05D7-46A2-9949-67E73A99EB4B}" presName="node" presStyleLbl="node1" presStyleIdx="3" presStyleCnt="6">
        <dgm:presLayoutVars>
          <dgm:bulletEnabled val="1"/>
        </dgm:presLayoutVars>
      </dgm:prSet>
      <dgm:spPr/>
    </dgm:pt>
    <dgm:pt modelId="{F95B6BF1-D7EB-4211-98CB-01E807A1A14A}" type="pres">
      <dgm:prSet presAssocID="{7141A0D0-05D7-46A2-9949-67E73A99EB4B}" presName="spNode" presStyleCnt="0"/>
      <dgm:spPr/>
    </dgm:pt>
    <dgm:pt modelId="{81CE1FB1-3128-4009-9340-67945B9A719B}" type="pres">
      <dgm:prSet presAssocID="{01AFDC11-EF4F-492A-8A5D-FDE8BFC3A851}" presName="sibTrans" presStyleLbl="sibTrans1D1" presStyleIdx="3" presStyleCnt="6"/>
      <dgm:spPr/>
    </dgm:pt>
    <dgm:pt modelId="{1C4C8406-A3BE-42D5-875A-30B07566F869}" type="pres">
      <dgm:prSet presAssocID="{0DEAC1FA-AC59-4FD6-A5BF-0751D0D184FC}" presName="node" presStyleLbl="node1" presStyleIdx="4" presStyleCnt="6">
        <dgm:presLayoutVars>
          <dgm:bulletEnabled val="1"/>
        </dgm:presLayoutVars>
      </dgm:prSet>
      <dgm:spPr/>
    </dgm:pt>
    <dgm:pt modelId="{888D9ABF-DEE9-427C-84E7-91FB5840D148}" type="pres">
      <dgm:prSet presAssocID="{0DEAC1FA-AC59-4FD6-A5BF-0751D0D184FC}" presName="spNode" presStyleCnt="0"/>
      <dgm:spPr/>
    </dgm:pt>
    <dgm:pt modelId="{86802E9D-E939-45DD-8AC1-9D8B5E45DC2C}" type="pres">
      <dgm:prSet presAssocID="{E279BF61-6153-4A4C-884F-295BA3A19BE4}" presName="sibTrans" presStyleLbl="sibTrans1D1" presStyleIdx="4" presStyleCnt="6"/>
      <dgm:spPr/>
    </dgm:pt>
    <dgm:pt modelId="{E22171F2-AA85-4BC4-AC84-499B38EA332A}" type="pres">
      <dgm:prSet presAssocID="{0C785CBB-9C75-4338-8063-F73BDAA581A7}" presName="node" presStyleLbl="node1" presStyleIdx="5" presStyleCnt="6">
        <dgm:presLayoutVars>
          <dgm:bulletEnabled val="1"/>
        </dgm:presLayoutVars>
      </dgm:prSet>
      <dgm:spPr/>
    </dgm:pt>
    <dgm:pt modelId="{3E00C4B0-F881-4C39-894A-AB055031109A}" type="pres">
      <dgm:prSet presAssocID="{0C785CBB-9C75-4338-8063-F73BDAA581A7}" presName="spNode" presStyleCnt="0"/>
      <dgm:spPr/>
    </dgm:pt>
    <dgm:pt modelId="{9FF01768-8D48-4DB4-9ADC-79CE2A11AC4A}" type="pres">
      <dgm:prSet presAssocID="{2FDEEBE1-BB1A-4721-899B-FC48F8E7A061}" presName="sibTrans" presStyleLbl="sibTrans1D1" presStyleIdx="5" presStyleCnt="6"/>
      <dgm:spPr/>
    </dgm:pt>
  </dgm:ptLst>
  <dgm:cxnLst>
    <dgm:cxn modelId="{F2E6AF0C-1049-48B3-8918-7422BA3887EC}" srcId="{B9D1EFEC-C9B1-49E3-A34F-C01EEAC2E010}" destId="{0DEAC1FA-AC59-4FD6-A5BF-0751D0D184FC}" srcOrd="4" destOrd="0" parTransId="{3148B4B3-6C29-486A-B205-9D5BD4777571}" sibTransId="{E279BF61-6153-4A4C-884F-295BA3A19BE4}"/>
    <dgm:cxn modelId="{72316F0E-A6F5-45C5-A12A-4C62444D5E9E}" srcId="{B9D1EFEC-C9B1-49E3-A34F-C01EEAC2E010}" destId="{7141A0D0-05D7-46A2-9949-67E73A99EB4B}" srcOrd="3" destOrd="0" parTransId="{A999F715-7DC2-42C6-A0EA-5B0711E4B65A}" sibTransId="{01AFDC11-EF4F-492A-8A5D-FDE8BFC3A851}"/>
    <dgm:cxn modelId="{67EB8441-7FCF-4362-A007-BCB5647B455A}" srcId="{B9D1EFEC-C9B1-49E3-A34F-C01EEAC2E010}" destId="{AA31B552-E30C-410D-BD09-43F3E1296C60}" srcOrd="1" destOrd="0" parTransId="{D845B631-06AF-4AE5-ABB1-C5505A9C30C4}" sibTransId="{EBA8B305-5009-45AF-945B-8B1FE02D2C6F}"/>
    <dgm:cxn modelId="{CBCBFE63-BAE8-4284-AA98-E5FF44DB3E17}" srcId="{B9D1EFEC-C9B1-49E3-A34F-C01EEAC2E010}" destId="{0C785CBB-9C75-4338-8063-F73BDAA581A7}" srcOrd="5" destOrd="0" parTransId="{0FCE6097-E231-40C7-A63A-CB2CF4063462}" sibTransId="{2FDEEBE1-BB1A-4721-899B-FC48F8E7A061}"/>
    <dgm:cxn modelId="{8A28564B-ED08-4317-83FF-D14C75CCB9CB}" type="presOf" srcId="{0DEAC1FA-AC59-4FD6-A5BF-0751D0D184FC}" destId="{1C4C8406-A3BE-42D5-875A-30B07566F869}" srcOrd="0" destOrd="0" presId="urn:microsoft.com/office/officeart/2005/8/layout/cycle5"/>
    <dgm:cxn modelId="{6EA83151-639F-42FF-9A67-E61B614E7C0A}" type="presOf" srcId="{AA31B552-E30C-410D-BD09-43F3E1296C60}" destId="{0F2EC9BA-70B9-4BF0-8A47-A5EF5FA1ABC6}" srcOrd="0" destOrd="0" presId="urn:microsoft.com/office/officeart/2005/8/layout/cycle5"/>
    <dgm:cxn modelId="{4D775594-B4F5-410E-AA87-64F153D0125D}" type="presOf" srcId="{96DC8077-0E63-4215-ACB2-B36495CF0598}" destId="{3D588F75-6200-47A3-AB67-C1E8F6733162}" srcOrd="0" destOrd="0" presId="urn:microsoft.com/office/officeart/2005/8/layout/cycle5"/>
    <dgm:cxn modelId="{7975C997-913A-479E-B536-9BA13615169A}" type="presOf" srcId="{B6390E51-8E84-4D2D-ACC1-D4655523E222}" destId="{443FE72E-CE70-4F1C-A498-9BD4C6C3DA2E}" srcOrd="0" destOrd="0" presId="urn:microsoft.com/office/officeart/2005/8/layout/cycle5"/>
    <dgm:cxn modelId="{FCDA8898-CADF-4371-B9E0-5525FB0F106E}" type="presOf" srcId="{01AFDC11-EF4F-492A-8A5D-FDE8BFC3A851}" destId="{81CE1FB1-3128-4009-9340-67945B9A719B}" srcOrd="0" destOrd="0" presId="urn:microsoft.com/office/officeart/2005/8/layout/cycle5"/>
    <dgm:cxn modelId="{563D5FBA-FE1B-492E-BC32-C07478910C3D}" type="presOf" srcId="{2FDEEBE1-BB1A-4721-899B-FC48F8E7A061}" destId="{9FF01768-8D48-4DB4-9ADC-79CE2A11AC4A}" srcOrd="0" destOrd="0" presId="urn:microsoft.com/office/officeart/2005/8/layout/cycle5"/>
    <dgm:cxn modelId="{04675AC1-3034-456B-8DFF-0F169B6D10F4}" type="presOf" srcId="{B9D1EFEC-C9B1-49E3-A34F-C01EEAC2E010}" destId="{1EDA031B-5FC4-4A61-B04F-B07383585D94}" srcOrd="0" destOrd="0" presId="urn:microsoft.com/office/officeart/2005/8/layout/cycle5"/>
    <dgm:cxn modelId="{2C15B4C5-3218-49ED-8D01-21338D229557}" type="presOf" srcId="{0C785CBB-9C75-4338-8063-F73BDAA581A7}" destId="{E22171F2-AA85-4BC4-AC84-499B38EA332A}" srcOrd="0" destOrd="0" presId="urn:microsoft.com/office/officeart/2005/8/layout/cycle5"/>
    <dgm:cxn modelId="{0D650BC8-E647-42CA-AFAB-FF1F6DA99F18}" type="presOf" srcId="{EBA8B305-5009-45AF-945B-8B1FE02D2C6F}" destId="{A01B61D7-3641-4BC7-A763-2AB54764981B}" srcOrd="0" destOrd="0" presId="urn:microsoft.com/office/officeart/2005/8/layout/cycle5"/>
    <dgm:cxn modelId="{C0C04CCA-9C52-452D-9997-1D1040040462}" type="presOf" srcId="{480E5FD8-F9F2-472D-A808-1515466E603C}" destId="{F235A583-D0D5-4CA1-BB0E-C11037841828}" srcOrd="0" destOrd="0" presId="urn:microsoft.com/office/officeart/2005/8/layout/cycle5"/>
    <dgm:cxn modelId="{EC6E56CB-1562-4E54-AF18-0EDCE1280ECA}" type="presOf" srcId="{5D83264D-F368-4CE7-9399-B61FFB31A812}" destId="{0E50A438-10B6-4828-A1F9-3271612D31ED}" srcOrd="0" destOrd="0" presId="urn:microsoft.com/office/officeart/2005/8/layout/cycle5"/>
    <dgm:cxn modelId="{D41EABD1-21AF-4E88-8410-77891B43374F}" type="presOf" srcId="{E279BF61-6153-4A4C-884F-295BA3A19BE4}" destId="{86802E9D-E939-45DD-8AC1-9D8B5E45DC2C}" srcOrd="0" destOrd="0" presId="urn:microsoft.com/office/officeart/2005/8/layout/cycle5"/>
    <dgm:cxn modelId="{319B4BED-EC53-4AE3-B421-8A3D309E36C0}" srcId="{B9D1EFEC-C9B1-49E3-A34F-C01EEAC2E010}" destId="{B6390E51-8E84-4D2D-ACC1-D4655523E222}" srcOrd="0" destOrd="0" parTransId="{16C85C0A-9523-46DC-9EB5-008628B405F8}" sibTransId="{480E5FD8-F9F2-472D-A808-1515466E603C}"/>
    <dgm:cxn modelId="{71247BF3-58D2-419D-90C6-B88DA0C73CAE}" srcId="{B9D1EFEC-C9B1-49E3-A34F-C01EEAC2E010}" destId="{5D83264D-F368-4CE7-9399-B61FFB31A812}" srcOrd="2" destOrd="0" parTransId="{D3550C7A-A61F-4CC7-8622-C64E441EF7AC}" sibTransId="{96DC8077-0E63-4215-ACB2-B36495CF0598}"/>
    <dgm:cxn modelId="{5F7D39F7-18DE-437F-8886-401D819A6338}" type="presOf" srcId="{7141A0D0-05D7-46A2-9949-67E73A99EB4B}" destId="{85C38E4A-D3D6-499E-A969-4D27028C93FA}" srcOrd="0" destOrd="0" presId="urn:microsoft.com/office/officeart/2005/8/layout/cycle5"/>
    <dgm:cxn modelId="{41634CB2-A203-4995-AB97-1100CA75BB3D}" type="presParOf" srcId="{1EDA031B-5FC4-4A61-B04F-B07383585D94}" destId="{443FE72E-CE70-4F1C-A498-9BD4C6C3DA2E}" srcOrd="0" destOrd="0" presId="urn:microsoft.com/office/officeart/2005/8/layout/cycle5"/>
    <dgm:cxn modelId="{582C7159-779A-4ACB-AF93-6C586F1D0973}" type="presParOf" srcId="{1EDA031B-5FC4-4A61-B04F-B07383585D94}" destId="{047856D3-853C-43A1-AC00-E00246168A63}" srcOrd="1" destOrd="0" presId="urn:microsoft.com/office/officeart/2005/8/layout/cycle5"/>
    <dgm:cxn modelId="{ADAF6BE0-E69A-4062-A510-2CCCB092DF83}" type="presParOf" srcId="{1EDA031B-5FC4-4A61-B04F-B07383585D94}" destId="{F235A583-D0D5-4CA1-BB0E-C11037841828}" srcOrd="2" destOrd="0" presId="urn:microsoft.com/office/officeart/2005/8/layout/cycle5"/>
    <dgm:cxn modelId="{BD079EE6-9CCD-4E25-83E1-8AD758149C36}" type="presParOf" srcId="{1EDA031B-5FC4-4A61-B04F-B07383585D94}" destId="{0F2EC9BA-70B9-4BF0-8A47-A5EF5FA1ABC6}" srcOrd="3" destOrd="0" presId="urn:microsoft.com/office/officeart/2005/8/layout/cycle5"/>
    <dgm:cxn modelId="{B076A522-32FE-465B-9CA5-780033A911D6}" type="presParOf" srcId="{1EDA031B-5FC4-4A61-B04F-B07383585D94}" destId="{E1BE306A-5394-42EB-9DB4-7DB0EC994C7F}" srcOrd="4" destOrd="0" presId="urn:microsoft.com/office/officeart/2005/8/layout/cycle5"/>
    <dgm:cxn modelId="{847D77CD-BB0B-4C1D-A922-23BBF6E76FA4}" type="presParOf" srcId="{1EDA031B-5FC4-4A61-B04F-B07383585D94}" destId="{A01B61D7-3641-4BC7-A763-2AB54764981B}" srcOrd="5" destOrd="0" presId="urn:microsoft.com/office/officeart/2005/8/layout/cycle5"/>
    <dgm:cxn modelId="{32159C72-968D-4B76-9BA8-5B2D7D07A60B}" type="presParOf" srcId="{1EDA031B-5FC4-4A61-B04F-B07383585D94}" destId="{0E50A438-10B6-4828-A1F9-3271612D31ED}" srcOrd="6" destOrd="0" presId="urn:microsoft.com/office/officeart/2005/8/layout/cycle5"/>
    <dgm:cxn modelId="{87DC4F28-F8FF-498B-83D6-A3BFFB340DD8}" type="presParOf" srcId="{1EDA031B-5FC4-4A61-B04F-B07383585D94}" destId="{8046E420-BF0D-47D8-B2CA-09A1570AD0A7}" srcOrd="7" destOrd="0" presId="urn:microsoft.com/office/officeart/2005/8/layout/cycle5"/>
    <dgm:cxn modelId="{EF061106-2A40-4290-B8E7-286CEE65BB08}" type="presParOf" srcId="{1EDA031B-5FC4-4A61-B04F-B07383585D94}" destId="{3D588F75-6200-47A3-AB67-C1E8F6733162}" srcOrd="8" destOrd="0" presId="urn:microsoft.com/office/officeart/2005/8/layout/cycle5"/>
    <dgm:cxn modelId="{3E39AA74-9E57-433A-B073-99B0003EFA62}" type="presParOf" srcId="{1EDA031B-5FC4-4A61-B04F-B07383585D94}" destId="{85C38E4A-D3D6-499E-A969-4D27028C93FA}" srcOrd="9" destOrd="0" presId="urn:microsoft.com/office/officeart/2005/8/layout/cycle5"/>
    <dgm:cxn modelId="{EDD28E45-4E3E-4A4C-A7F6-668EBDB0823D}" type="presParOf" srcId="{1EDA031B-5FC4-4A61-B04F-B07383585D94}" destId="{F95B6BF1-D7EB-4211-98CB-01E807A1A14A}" srcOrd="10" destOrd="0" presId="urn:microsoft.com/office/officeart/2005/8/layout/cycle5"/>
    <dgm:cxn modelId="{C2A3F512-54B2-4C72-9A1E-F14A0730C272}" type="presParOf" srcId="{1EDA031B-5FC4-4A61-B04F-B07383585D94}" destId="{81CE1FB1-3128-4009-9340-67945B9A719B}" srcOrd="11" destOrd="0" presId="urn:microsoft.com/office/officeart/2005/8/layout/cycle5"/>
    <dgm:cxn modelId="{651D35D9-0CC2-46EF-B19F-11F34F8B6B8D}" type="presParOf" srcId="{1EDA031B-5FC4-4A61-B04F-B07383585D94}" destId="{1C4C8406-A3BE-42D5-875A-30B07566F869}" srcOrd="12" destOrd="0" presId="urn:microsoft.com/office/officeart/2005/8/layout/cycle5"/>
    <dgm:cxn modelId="{06EBA680-A80C-4EC1-8CA7-57246AA98AC2}" type="presParOf" srcId="{1EDA031B-5FC4-4A61-B04F-B07383585D94}" destId="{888D9ABF-DEE9-427C-84E7-91FB5840D148}" srcOrd="13" destOrd="0" presId="urn:microsoft.com/office/officeart/2005/8/layout/cycle5"/>
    <dgm:cxn modelId="{B73D62CF-281C-4E58-8E70-1BEB40FFC672}" type="presParOf" srcId="{1EDA031B-5FC4-4A61-B04F-B07383585D94}" destId="{86802E9D-E939-45DD-8AC1-9D8B5E45DC2C}" srcOrd="14" destOrd="0" presId="urn:microsoft.com/office/officeart/2005/8/layout/cycle5"/>
    <dgm:cxn modelId="{BBD18F2E-7283-44B5-A1E6-396BDE961D4D}" type="presParOf" srcId="{1EDA031B-5FC4-4A61-B04F-B07383585D94}" destId="{E22171F2-AA85-4BC4-AC84-499B38EA332A}" srcOrd="15" destOrd="0" presId="urn:microsoft.com/office/officeart/2005/8/layout/cycle5"/>
    <dgm:cxn modelId="{2D6DF40F-27EF-44E5-9A21-5ECC25350C74}" type="presParOf" srcId="{1EDA031B-5FC4-4A61-B04F-B07383585D94}" destId="{3E00C4B0-F881-4C39-894A-AB055031109A}" srcOrd="16" destOrd="0" presId="urn:microsoft.com/office/officeart/2005/8/layout/cycle5"/>
    <dgm:cxn modelId="{256BB4A2-519B-4EF4-AD84-757D57B4C3AE}" type="presParOf" srcId="{1EDA031B-5FC4-4A61-B04F-B07383585D94}" destId="{9FF01768-8D48-4DB4-9ADC-79CE2A11AC4A}"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3FE72E-CE70-4F1C-A498-9BD4C6C3DA2E}">
      <dsp:nvSpPr>
        <dsp:cNvPr id="0" name=""/>
        <dsp:cNvSpPr/>
      </dsp:nvSpPr>
      <dsp:spPr>
        <a:xfrm>
          <a:off x="3116517" y="1966"/>
          <a:ext cx="1397124" cy="908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Write/Refine Requirements</a:t>
          </a:r>
        </a:p>
      </dsp:txBody>
      <dsp:txXfrm>
        <a:off x="3160848" y="46297"/>
        <a:ext cx="1308462" cy="819468"/>
      </dsp:txXfrm>
    </dsp:sp>
    <dsp:sp modelId="{F235A583-D0D5-4CA1-BB0E-C11037841828}">
      <dsp:nvSpPr>
        <dsp:cNvPr id="0" name=""/>
        <dsp:cNvSpPr/>
      </dsp:nvSpPr>
      <dsp:spPr>
        <a:xfrm>
          <a:off x="1675231" y="456031"/>
          <a:ext cx="4279696" cy="4279696"/>
        </a:xfrm>
        <a:custGeom>
          <a:avLst/>
          <a:gdLst/>
          <a:ahLst/>
          <a:cxnLst/>
          <a:rect l="0" t="0" r="0" b="0"/>
          <a:pathLst>
            <a:path>
              <a:moveTo>
                <a:pt x="3014228" y="186796"/>
              </a:moveTo>
              <a:arcTo wR="2139848" hR="2139848" stAng="17647083" swAng="92422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F2EC9BA-70B9-4BF0-8A47-A5EF5FA1ABC6}">
      <dsp:nvSpPr>
        <dsp:cNvPr id="0" name=""/>
        <dsp:cNvSpPr/>
      </dsp:nvSpPr>
      <dsp:spPr>
        <a:xfrm>
          <a:off x="4969681" y="1071890"/>
          <a:ext cx="1397124" cy="908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Create Tests</a:t>
          </a:r>
        </a:p>
      </dsp:txBody>
      <dsp:txXfrm>
        <a:off x="5014012" y="1116221"/>
        <a:ext cx="1308462" cy="819468"/>
      </dsp:txXfrm>
    </dsp:sp>
    <dsp:sp modelId="{A01B61D7-3641-4BC7-A763-2AB54764981B}">
      <dsp:nvSpPr>
        <dsp:cNvPr id="0" name=""/>
        <dsp:cNvSpPr/>
      </dsp:nvSpPr>
      <dsp:spPr>
        <a:xfrm>
          <a:off x="1675231" y="456031"/>
          <a:ext cx="4279696" cy="4279696"/>
        </a:xfrm>
        <a:custGeom>
          <a:avLst/>
          <a:gdLst/>
          <a:ahLst/>
          <a:cxnLst/>
          <a:rect l="0" t="0" r="0" b="0"/>
          <a:pathLst>
            <a:path>
              <a:moveTo>
                <a:pt x="4246335" y="1763465"/>
              </a:moveTo>
              <a:arcTo wR="2139848" hR="2139848" stAng="20992165" swAng="121567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0E50A438-10B6-4828-A1F9-3271612D31ED}">
      <dsp:nvSpPr>
        <dsp:cNvPr id="0" name=""/>
        <dsp:cNvSpPr/>
      </dsp:nvSpPr>
      <dsp:spPr>
        <a:xfrm>
          <a:off x="4969681" y="3211738"/>
          <a:ext cx="1397124" cy="908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Design</a:t>
          </a:r>
        </a:p>
      </dsp:txBody>
      <dsp:txXfrm>
        <a:off x="5014012" y="3256069"/>
        <a:ext cx="1308462" cy="819468"/>
      </dsp:txXfrm>
    </dsp:sp>
    <dsp:sp modelId="{3D588F75-6200-47A3-AB67-C1E8F6733162}">
      <dsp:nvSpPr>
        <dsp:cNvPr id="0" name=""/>
        <dsp:cNvSpPr/>
      </dsp:nvSpPr>
      <dsp:spPr>
        <a:xfrm>
          <a:off x="1675231" y="456031"/>
          <a:ext cx="4279696" cy="4279696"/>
        </a:xfrm>
        <a:custGeom>
          <a:avLst/>
          <a:gdLst/>
          <a:ahLst/>
          <a:cxnLst/>
          <a:rect l="0" t="0" r="0" b="0"/>
          <a:pathLst>
            <a:path>
              <a:moveTo>
                <a:pt x="3501588" y="3790488"/>
              </a:moveTo>
              <a:arcTo wR="2139848" hR="2139848" stAng="3028689" swAng="92422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85C38E4A-D3D6-499E-A969-4D27028C93FA}">
      <dsp:nvSpPr>
        <dsp:cNvPr id="0" name=""/>
        <dsp:cNvSpPr/>
      </dsp:nvSpPr>
      <dsp:spPr>
        <a:xfrm>
          <a:off x="3116517" y="4281663"/>
          <a:ext cx="1397124" cy="908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Code</a:t>
          </a:r>
        </a:p>
      </dsp:txBody>
      <dsp:txXfrm>
        <a:off x="3160848" y="4325994"/>
        <a:ext cx="1308462" cy="819468"/>
      </dsp:txXfrm>
    </dsp:sp>
    <dsp:sp modelId="{81CE1FB1-3128-4009-9340-67945B9A719B}">
      <dsp:nvSpPr>
        <dsp:cNvPr id="0" name=""/>
        <dsp:cNvSpPr/>
      </dsp:nvSpPr>
      <dsp:spPr>
        <a:xfrm>
          <a:off x="1675231" y="456031"/>
          <a:ext cx="4279696" cy="4279696"/>
        </a:xfrm>
        <a:custGeom>
          <a:avLst/>
          <a:gdLst/>
          <a:ahLst/>
          <a:cxnLst/>
          <a:rect l="0" t="0" r="0" b="0"/>
          <a:pathLst>
            <a:path>
              <a:moveTo>
                <a:pt x="1265468" y="4092899"/>
              </a:moveTo>
              <a:arcTo wR="2139848" hR="2139848" stAng="6847083" swAng="92422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1C4C8406-A3BE-42D5-875A-30B07566F869}">
      <dsp:nvSpPr>
        <dsp:cNvPr id="0" name=""/>
        <dsp:cNvSpPr/>
      </dsp:nvSpPr>
      <dsp:spPr>
        <a:xfrm>
          <a:off x="1263354" y="3211738"/>
          <a:ext cx="1397124" cy="908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Debug or Redesign until Tests Pass</a:t>
          </a:r>
        </a:p>
      </dsp:txBody>
      <dsp:txXfrm>
        <a:off x="1307685" y="3256069"/>
        <a:ext cx="1308462" cy="819468"/>
      </dsp:txXfrm>
    </dsp:sp>
    <dsp:sp modelId="{86802E9D-E939-45DD-8AC1-9D8B5E45DC2C}">
      <dsp:nvSpPr>
        <dsp:cNvPr id="0" name=""/>
        <dsp:cNvSpPr/>
      </dsp:nvSpPr>
      <dsp:spPr>
        <a:xfrm>
          <a:off x="1675231" y="456031"/>
          <a:ext cx="4279696" cy="4279696"/>
        </a:xfrm>
        <a:custGeom>
          <a:avLst/>
          <a:gdLst/>
          <a:ahLst/>
          <a:cxnLst/>
          <a:rect l="0" t="0" r="0" b="0"/>
          <a:pathLst>
            <a:path>
              <a:moveTo>
                <a:pt x="33361" y="2516230"/>
              </a:moveTo>
              <a:arcTo wR="2139848" hR="2139848" stAng="10192165" swAng="1215670"/>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22171F2-AA85-4BC4-AC84-499B38EA332A}">
      <dsp:nvSpPr>
        <dsp:cNvPr id="0" name=""/>
        <dsp:cNvSpPr/>
      </dsp:nvSpPr>
      <dsp:spPr>
        <a:xfrm>
          <a:off x="1263354" y="1071890"/>
          <a:ext cx="1397124" cy="90813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Deploy/Collect Feedback</a:t>
          </a:r>
        </a:p>
      </dsp:txBody>
      <dsp:txXfrm>
        <a:off x="1307685" y="1116221"/>
        <a:ext cx="1308462" cy="819468"/>
      </dsp:txXfrm>
    </dsp:sp>
    <dsp:sp modelId="{9FF01768-8D48-4DB4-9ADC-79CE2A11AC4A}">
      <dsp:nvSpPr>
        <dsp:cNvPr id="0" name=""/>
        <dsp:cNvSpPr/>
      </dsp:nvSpPr>
      <dsp:spPr>
        <a:xfrm>
          <a:off x="1675231" y="456031"/>
          <a:ext cx="4279696" cy="4279696"/>
        </a:xfrm>
        <a:custGeom>
          <a:avLst/>
          <a:gdLst/>
          <a:ahLst/>
          <a:cxnLst/>
          <a:rect l="0" t="0" r="0" b="0"/>
          <a:pathLst>
            <a:path>
              <a:moveTo>
                <a:pt x="778107" y="489207"/>
              </a:moveTo>
              <a:arcTo wR="2139848" hR="2139848" stAng="13828689" swAng="92422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2005691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&lt;Cover if time&gt; </a:t>
            </a:r>
          </a:p>
          <a:p>
            <a:r>
              <a:rPr lang="en-US" dirty="0"/>
              <a:t>This lesson has been about design at the code level.   Here’s some brief introduction to the other two scales, starting with top level, also sometimes called Architecture level. </a:t>
            </a:r>
          </a:p>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we will cover just a few, there are many more: like Plug-in architecture (</a:t>
            </a:r>
            <a:r>
              <a:rPr lang="en-US" dirty="0" err="1"/>
              <a:t>firefox</a:t>
            </a:r>
            <a:r>
              <a:rPr lang="en-US" dirty="0"/>
              <a:t>, </a:t>
            </a:r>
            <a:r>
              <a:rPr lang="en-US" dirty="0" err="1"/>
              <a:t>vsc</a:t>
            </a:r>
            <a:r>
              <a:rPr lang="en-US" dirty="0"/>
              <a:t>), event-driven architectures (android, </a:t>
            </a:r>
            <a:r>
              <a:rPr lang="en-US" dirty="0" err="1"/>
              <a:t>mobileOS</a:t>
            </a:r>
            <a:r>
              <a:rPr lang="en-US" dirty="0"/>
              <a:t>), P2P (</a:t>
            </a:r>
            <a:r>
              <a:rPr lang="en-US" dirty="0" err="1"/>
              <a:t>Zelle</a:t>
            </a:r>
            <a:r>
              <a:rPr lang="en-US" dirty="0"/>
              <a:t>, </a:t>
            </a:r>
            <a:r>
              <a:rPr lang="en-US" dirty="0" err="1"/>
              <a:t>bitTorrent</a:t>
            </a:r>
            <a:r>
              <a:rPr lang="en-US" dirty="0"/>
              <a:t>), Microservices (Firefox). Many modern large scale systems are now heterogeneous (i.e., combination of many)</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015819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study 4 different interaction-scale designs:  the pull pattern (which is so simple it hardly counts as a pattern), the push (or Observer or Listener) Pattern, the Factory Pattern, and the Singleton Pattern.</a:t>
            </a:r>
          </a:p>
          <a:p>
            <a:endParaRPr lang="en-US" dirty="0"/>
          </a:p>
          <a:p>
            <a:r>
              <a:rPr lang="en-US" dirty="0"/>
              <a:t>All but the first of these are “Official Design Patterns” that you will see in Design Patterns Books, and they have standard names.  That’s important, because if you need to tell your teammate about what you’ve done in a certain part of your program, you can say “for such-and-such, we use the Observer Pattern”, and then your teammate will know what you mean, because they know what the phrase “Observer Pattern” means.   This is what we mean when we talk about using a shared vocabulary.</a:t>
            </a:r>
          </a:p>
          <a:p>
            <a:endParaRPr lang="en-US" dirty="0"/>
          </a:p>
          <a:p>
            <a:r>
              <a:rPr lang="en-US" dirty="0"/>
              <a:t>We may use many different Interaction-scale designs for different portions of our program.</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924315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a:t>
            </a:r>
          </a:p>
          <a:p>
            <a:r>
              <a:rPr lang="en-US" dirty="0"/>
              <a:t>When one request starts, this code proceeds to the next one.</a:t>
            </a:r>
          </a:p>
          <a:p>
            <a:r>
              <a:rPr lang="en-US" dirty="0"/>
              <a:t>The starting process ran to completion: the Console.log executed before the requests.</a:t>
            </a:r>
          </a:p>
          <a:p>
            <a:endParaRPr lang="en-US" dirty="0"/>
          </a:p>
          <a:p>
            <a:r>
              <a:rPr lang="en-US" dirty="0"/>
              <a:t>Transmission is out-of-order:  Request 2 evidently reached the server before Request 1.</a:t>
            </a:r>
          </a:p>
          <a:p>
            <a:endParaRPr lang="en-US" dirty="0"/>
          </a:p>
        </p:txBody>
      </p:sp>
    </p:spTree>
    <p:extLst>
      <p:ext uri="{BB962C8B-B14F-4D97-AF65-F5344CB8AC3E}">
        <p14:creationId xmlns:p14="http://schemas.microsoft.com/office/powerpoint/2010/main" val="2432822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caller waits for each request to finish before starting the next one.</a:t>
            </a:r>
          </a:p>
        </p:txBody>
      </p:sp>
    </p:spTree>
    <p:extLst>
      <p:ext uri="{BB962C8B-B14F-4D97-AF65-F5344CB8AC3E}">
        <p14:creationId xmlns:p14="http://schemas.microsoft.com/office/powerpoint/2010/main" val="2293380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all three requests are sent out concurrently.  </a:t>
            </a:r>
          </a:p>
        </p:txBody>
      </p:sp>
    </p:spTree>
    <p:extLst>
      <p:ext uri="{BB962C8B-B14F-4D97-AF65-F5344CB8AC3E}">
        <p14:creationId xmlns:p14="http://schemas.microsoft.com/office/powerpoint/2010/main" val="3329866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leverage concurrency whenever possible. Again, in this example, it seems like it’s probably OK to make all of the requests at once, and then wait for the responses.</a:t>
            </a:r>
          </a:p>
          <a:p>
            <a:endParaRPr lang="en-US" dirty="0"/>
          </a:p>
          <a:p>
            <a:r>
              <a:rPr lang="en-US" dirty="0"/>
              <a:t>Multiple “awaits” on left means (read slide)</a:t>
            </a:r>
          </a:p>
          <a:p>
            <a:endParaRPr lang="en-US" dirty="0"/>
          </a:p>
          <a:p>
            <a:r>
              <a:rPr lang="en-US" dirty="0" err="1"/>
              <a:t>Promise.all</a:t>
            </a:r>
            <a:r>
              <a:rPr lang="en-US" dirty="0"/>
              <a:t> on right means (read slide)</a:t>
            </a:r>
          </a:p>
        </p:txBody>
      </p:sp>
    </p:spTree>
    <p:extLst>
      <p:ext uri="{BB962C8B-B14F-4D97-AF65-F5344CB8AC3E}">
        <p14:creationId xmlns:p14="http://schemas.microsoft.com/office/powerpoint/2010/main" val="2468432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Concurrency lets us mask latency. </a:t>
            </a:r>
          </a:p>
          <a:p>
            <a:endParaRPr lang="en-US" dirty="0"/>
          </a:p>
          <a:p>
            <a:r>
              <a:rPr lang="en-US" dirty="0"/>
              <a:t>Well-written asynchronous code leverages concurrency when possible.</a:t>
            </a:r>
          </a:p>
          <a:p>
            <a:r>
              <a:rPr lang="en-US" dirty="0"/>
              <a:t>If you have a bunch of things that can be done at the same time, say, making 3 requests to servers, and you don’t care the order in which those requests are made, then do not write code that enforces any ordering. The example on the right will produce output that might have a different order than the one on the left, but if we are OK with that, we can mask how slow that I/O is by doing things concurrently.</a:t>
            </a:r>
          </a:p>
          <a:p>
            <a:endParaRPr lang="en-US" dirty="0"/>
          </a:p>
          <a:p>
            <a:r>
              <a:rPr lang="en-US" dirty="0"/>
              <a:t>(Click through builds to see the sequence of operations. The * stands in for </a:t>
            </a:r>
            <a:r>
              <a:rPr lang="en-US" dirty="0" err="1"/>
              <a:t>console.log</a:t>
            </a:r>
            <a:r>
              <a:rPr lang="en-US" dirty="0"/>
              <a:t>, boxes are not to-scale. Notice how on the concurrent one the results got printed as 3,2,1.</a:t>
            </a:r>
          </a:p>
          <a:p>
            <a:endParaRPr lang="en-US" dirty="0"/>
          </a:p>
          <a:p>
            <a:r>
              <a:rPr lang="en-US" dirty="0"/>
              <a:t>In this simple example the performance difference is a small absolute number (130msec), but another way of saying it is that the code on the left is 3x slower!</a:t>
            </a:r>
          </a:p>
        </p:txBody>
      </p:sp>
    </p:spTree>
    <p:extLst>
      <p:ext uri="{BB962C8B-B14F-4D97-AF65-F5344CB8AC3E}">
        <p14:creationId xmlns:p14="http://schemas.microsoft.com/office/powerpoint/2010/main" val="3672567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lesson from meteorology in mind, let’s start to talk about the principles of agile planning. Recall that one of the goals of agile processes is to embrace uncertainty. The first principle is articulated by Martin Fowler in the acronym “YAGNI” (pronounced </a:t>
            </a:r>
            <a:r>
              <a:rPr lang="en-US" dirty="0" err="1"/>
              <a:t>yag</a:t>
            </a:r>
            <a:r>
              <a:rPr lang="en-US" dirty="0"/>
              <a:t>-knee).</a:t>
            </a:r>
          </a:p>
          <a:p>
            <a:endParaRPr lang="en-US" dirty="0"/>
          </a:p>
          <a:p>
            <a:r>
              <a:rPr lang="en-US" dirty="0"/>
              <a:t>If we go into a software project with the first principle “embrace change”, then we need to be willing to tolerate changes to our requirements that come from our users. We also need to embrace changes to our process and plans that come from our evolving understanding of what it is that we need to build, and how it should be built.</a:t>
            </a:r>
          </a:p>
          <a:p>
            <a:endParaRPr lang="en-US" dirty="0"/>
          </a:p>
          <a:p>
            <a:r>
              <a:rPr lang="en-US" dirty="0"/>
              <a:t>The YAGNI philosophy argues that pre-maturely planning and implementing features will almost inevitably result in wasted effort and a delayed schedule. Why? Because with a lot of software projects, both we and our customers may not know exactly what it is that is needed until we get closer to needing it. Consider the hurricane map: 5 days out, can we know what degree of preparations should be in Ohio or Indiana, which seem like they might be outside of the track of the storm, but could also be totally outside of the track of the storm?</a:t>
            </a:r>
          </a:p>
          <a:p>
            <a:endParaRPr lang="en-US" dirty="0"/>
          </a:p>
          <a:p>
            <a:r>
              <a:rPr lang="en-US" dirty="0"/>
              <a:t>One risk is that we end up building the totally wrong feature, in which case we wasted time planning and building that feature, plus the cost to continue to maintain and carry this feature that we now implemented, and the cost to delay other more important features. Building the feature in the wrong way also adds the cost to do it right, and even in the best case (where we built the feature correctly), we have still delayed other more important things from getting built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065071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combination of methods we choose to </a:t>
            </a:r>
            <a:r>
              <a:rPr lang="en-US" dirty="0" err="1"/>
              <a:t>solict</a:t>
            </a:r>
            <a:r>
              <a:rPr lang="en-US" dirty="0"/>
              <a:t> our requirements, we probably need to document them somehow. Having documented requirements can certainly help make sure that the whole team is on board with what is being made, and to try to minimize having things “lost in translation” – you have something to look back on and say “did I make the thing I said I would make”</a:t>
            </a:r>
          </a:p>
          <a:p>
            <a:endParaRPr lang="en-US" dirty="0"/>
          </a:p>
          <a:p>
            <a:r>
              <a:rPr lang="en-US" dirty="0"/>
              <a:t>It’s very important for our requirements documentation to include non-functional requirements, too, which might otherwise be implicit (unspoken)</a:t>
            </a:r>
          </a:p>
          <a:p>
            <a:endParaRPr lang="en-US" dirty="0"/>
          </a:p>
          <a:p>
            <a:r>
              <a:rPr lang="en-US" dirty="0"/>
              <a:t>This documentation can also serve as a point of reference for us to iterate with a customer, refining the requirements, and ensuring that all stakeholders agree on their completeness/correctness.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lot of options for how to do this…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7472675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our product backlog might look more like this: we can easily determine that the internal interface should be lowered in terms of priority, and the public interface should be elevated. The backlog is a living document: an artifact that we can use to spark conversations with our teammates, and with our customers. The backlog tracks the current state of our overall development goals, their priorities, and their values.</a:t>
            </a:r>
          </a:p>
          <a:p>
            <a:endParaRPr lang="en-US" dirty="0"/>
          </a:p>
          <a:p>
            <a:r>
              <a:rPr lang="en-US" dirty="0"/>
              <a:t>Notice how YAGNI helped save us from inadvertently making a technical decision that it was easiest to implement the city official’s internal view at the same time as the driver’s interface. We might have started to implement that (since we would need it later, anyway, right?), but then found that we didn’t need it yet, instead needed the public interface more urgently, and are not going to be able to deliver it as quickly because we still haven’t finished implementing the driver’s interface because we wasted time on the city official’s interface.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65397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go from this product backlog to some delivered software? Scrum is the most common approach to organizing agile projects. There are a few key vocabulary terms that you need to understand in order to talk about scrum, which hopefully won’t be too hard to understand. We’ve already seen one of the artifacts that are used in the scrum process: the product backlog.</a:t>
            </a:r>
          </a:p>
          <a:p>
            <a:endParaRPr lang="en-US" dirty="0"/>
          </a:p>
          <a:p>
            <a:r>
              <a:rPr lang="en-US" dirty="0"/>
              <a:t>Using this product backlog as our starting point, scrum organizes our development activities into sprints, which are time-boxed (fixed duration). Most commonly, sprints are 2 weeks, but it’s also not unusual to see a 30-day sprint. In scrum, we focus most of our planning activities on each of these sprints</a:t>
            </a:r>
          </a:p>
          <a:p>
            <a:endParaRPr lang="en-US" dirty="0"/>
          </a:p>
          <a:p>
            <a:r>
              <a:rPr lang="en-US" dirty="0"/>
              <a:t>The first phase of a sprint is planning: a meeting with the whole team. For a 2-week sprint this meeting is usually capped at 4 hours, and for a 30-day sprint, capped at 8 hours. In the first half of the meeting, the team decides on what can be done in the sprint, setting goals. Then the team decides on how to do that work, creating detailed tasks that will take one day or less. </a:t>
            </a:r>
          </a:p>
          <a:p>
            <a:endParaRPr lang="en-US" dirty="0"/>
          </a:p>
          <a:p>
            <a:r>
              <a:rPr lang="en-US" dirty="0"/>
              <a:t>During the sprint, there are short, “Daily Scrum” meetings – timeboxed to 15 minutes.</a:t>
            </a:r>
          </a:p>
          <a:p>
            <a:endParaRPr lang="en-US" dirty="0"/>
          </a:p>
          <a:p>
            <a:r>
              <a:rPr lang="en-US" dirty="0"/>
              <a:t>At the end, there is a sprint review of what was done, including key stakeholders and users, and a retrospective of what went well or could be improved.</a:t>
            </a:r>
          </a:p>
          <a:p>
            <a:endParaRPr lang="en-US" dirty="0"/>
          </a:p>
          <a:p>
            <a:r>
              <a:rPr lang="en-US" dirty="0"/>
              <a:t>Do not plan the next sprint until the last one is complete.</a:t>
            </a:r>
          </a:p>
          <a:p>
            <a:endParaRPr lang="en-US" dirty="0"/>
          </a:p>
          <a:p>
            <a:r>
              <a:rPr lang="en-US" dirty="0"/>
              <a:t>Implementing an effective scrum process is, however, much harder than reading this slide is – it helps to have a deep understanding of the agile principles to get into the right mindset. In particular, it’s important to reflect on the way that your team can inspect its performance and adapt to change. We’ll discuss each of these key steps, and continue to use the </a:t>
            </a:r>
            <a:r>
              <a:rPr lang="en-US" dirty="0" err="1"/>
              <a:t>PlowTracker</a:t>
            </a:r>
            <a:r>
              <a:rPr lang="en-US" dirty="0"/>
              <a:t> app as a running example.</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3303371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XS are things we really know how to do quite quickly</a:t>
            </a:r>
          </a:p>
          <a:p>
            <a:r>
              <a:rPr lang="en-US" dirty="0"/>
              <a:t>S are a bit bigger. We’ve done this exact task before, it takes more than a few minutes, but we know it can be done with ease</a:t>
            </a:r>
          </a:p>
          <a:p>
            <a:r>
              <a:rPr lang="en-US" dirty="0"/>
              <a:t>M – maybe things we have experience with, but not that exact task.</a:t>
            </a:r>
          </a:p>
          <a:p>
            <a:r>
              <a:rPr lang="en-US" dirty="0"/>
              <a:t>L– challenging task that will need investigation. </a:t>
            </a:r>
          </a:p>
          <a:p>
            <a:r>
              <a:rPr lang="en-US" dirty="0"/>
              <a:t>XL – huge amount of work and complexity. </a:t>
            </a:r>
          </a:p>
          <a:p>
            <a:r>
              <a:rPr lang="en-US" dirty="0"/>
              <a:t>What we like about t-shirt sizes is that they are relative: we define how hard something will be based on what we’ve done before. We also like that they do not directly imply time estimates, because the time estimates are likely to be under-estimates anyway.</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3083387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the end of our sprint, there are two additional meetings, a review and a retrospective.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Remember, sprint duration is fixed: it is possible that not everything planned gets done, and that is 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Sprint review – demonstrate the value that was delivered: what tasks did we get done, what stories are complete, what actually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Sprint retrospective – how do we improve our process? Key part of agile is continuous process improvement. Look at all sorts of things: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How did our process, and our tools, work for us (or against 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How did our relationships with other teams develop?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What could make us more productive, or help us enjoy our work more?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Example - Avoid repeated overtime: it is symptomatic of process problems, and you likely need to decide to change your time estimate, your scope, or inevitably you will reduce quality</a:t>
            </a:r>
          </a:p>
          <a:p>
            <a:endParaRPr lang="en-US" dirty="0"/>
          </a:p>
          <a:p>
            <a:r>
              <a:rPr lang="en-US" dirty="0"/>
              <a:t>Everyone’s biggest question with estimation is: “When will the feature (or entire project) be delivered?”</a:t>
            </a:r>
          </a:p>
          <a:p>
            <a:r>
              <a:rPr lang="en-US" dirty="0"/>
              <a:t>This is a hard question to answer, and Agile offers no silver bullet here. This process provides us with a regular opportunity to reflect on the overall project velocity, however. If we estimate each remaining user story as a t-shirt size, how many large, medium, and smalls are left? We can calculate metrics of how quickly we tend to finish those tasks… But it’s all still just an estimate! :/ </a:t>
            </a:r>
          </a:p>
          <a:p>
            <a:endParaRPr lang="en-US" dirty="0"/>
          </a:p>
          <a:p>
            <a:r>
              <a:rPr lang="en-US" dirty="0"/>
              <a:t>One related questions often is: Why are projects late?</a:t>
            </a:r>
            <a:br>
              <a:rPr lang="en-US" dirty="0"/>
            </a:br>
            <a:r>
              <a:rPr lang="en-US" dirty="0"/>
              <a:t>Here are some reasons: </a:t>
            </a:r>
          </a:p>
          <a:p>
            <a:pPr>
              <a:spcBef>
                <a:spcPts val="703"/>
              </a:spcBef>
            </a:pPr>
            <a:r>
              <a:rPr lang="en-US" altLang="en-US" sz="1200" dirty="0">
                <a:solidFill>
                  <a:srgbClr val="000000"/>
                </a:solidFill>
              </a:rPr>
              <a:t>* an </a:t>
            </a:r>
            <a:r>
              <a:rPr lang="en-US" altLang="en-US" sz="1200" dirty="0">
                <a:solidFill>
                  <a:srgbClr val="C00000"/>
                </a:solidFill>
              </a:rPr>
              <a:t>unrealistic deadline </a:t>
            </a:r>
            <a:r>
              <a:rPr lang="en-US" altLang="en-US" sz="1200" dirty="0">
                <a:solidFill>
                  <a:srgbClr val="000000"/>
                </a:solidFill>
              </a:rPr>
              <a:t>established by someone outside the software development group</a:t>
            </a:r>
          </a:p>
          <a:p>
            <a:pPr>
              <a:spcBef>
                <a:spcPts val="703"/>
              </a:spcBef>
            </a:pPr>
            <a:r>
              <a:rPr lang="en-US" altLang="en-US" sz="1200" dirty="0">
                <a:solidFill>
                  <a:srgbClr val="C00000"/>
                </a:solidFill>
              </a:rPr>
              <a:t>* changing customer requirements </a:t>
            </a:r>
            <a:r>
              <a:rPr lang="en-US" altLang="en-US" sz="1200" dirty="0">
                <a:solidFill>
                  <a:srgbClr val="000000"/>
                </a:solidFill>
              </a:rPr>
              <a:t>that are not reflected in schedule changes;</a:t>
            </a:r>
          </a:p>
          <a:p>
            <a:pPr>
              <a:spcBef>
                <a:spcPts val="703"/>
              </a:spcBef>
            </a:pPr>
            <a:r>
              <a:rPr lang="en-US" altLang="en-US" sz="1200" dirty="0">
                <a:solidFill>
                  <a:srgbClr val="000000"/>
                </a:solidFill>
              </a:rPr>
              <a:t>* an </a:t>
            </a:r>
            <a:r>
              <a:rPr lang="en-US" altLang="en-US" sz="1200" dirty="0">
                <a:solidFill>
                  <a:srgbClr val="C00000"/>
                </a:solidFill>
              </a:rPr>
              <a:t>honest underestimate </a:t>
            </a:r>
            <a:r>
              <a:rPr lang="en-US" altLang="en-US" sz="1200" dirty="0">
                <a:solidFill>
                  <a:srgbClr val="000000"/>
                </a:solidFill>
              </a:rPr>
              <a:t>of the amount of effort and/or the number of resources that will be required to do the job;</a:t>
            </a:r>
          </a:p>
          <a:p>
            <a:pPr>
              <a:spcBef>
                <a:spcPts val="703"/>
              </a:spcBef>
            </a:pPr>
            <a:r>
              <a:rPr lang="en-US" altLang="en-US" sz="1200" dirty="0">
                <a:solidFill>
                  <a:srgbClr val="C00000"/>
                </a:solidFill>
              </a:rPr>
              <a:t>* predictable and/or unpredictable risks </a:t>
            </a:r>
            <a:r>
              <a:rPr lang="en-US" altLang="en-US" sz="1200" dirty="0">
                <a:solidFill>
                  <a:srgbClr val="000000"/>
                </a:solidFill>
              </a:rPr>
              <a:t>that were not considered when the project commenced;</a:t>
            </a:r>
          </a:p>
          <a:p>
            <a:pPr>
              <a:spcBef>
                <a:spcPts val="703"/>
              </a:spcBef>
            </a:pPr>
            <a:r>
              <a:rPr lang="en-US" altLang="en-US" sz="1200" dirty="0">
                <a:solidFill>
                  <a:srgbClr val="C00000"/>
                </a:solidFill>
              </a:rPr>
              <a:t>* technical difficulties </a:t>
            </a:r>
            <a:r>
              <a:rPr lang="en-US" altLang="en-US" sz="1200" dirty="0">
                <a:solidFill>
                  <a:srgbClr val="000000"/>
                </a:solidFill>
              </a:rPr>
              <a:t>that could not have been foreseen in advance;</a:t>
            </a:r>
          </a:p>
          <a:p>
            <a:pPr>
              <a:spcBef>
                <a:spcPts val="703"/>
              </a:spcBef>
            </a:pPr>
            <a:r>
              <a:rPr lang="en-US" altLang="en-US" sz="1200" dirty="0">
                <a:solidFill>
                  <a:srgbClr val="C00000"/>
                </a:solidFill>
              </a:rPr>
              <a:t>* human difficulties </a:t>
            </a:r>
            <a:r>
              <a:rPr lang="en-US" altLang="en-US" sz="1200" dirty="0">
                <a:solidFill>
                  <a:srgbClr val="000000"/>
                </a:solidFill>
              </a:rPr>
              <a:t>that could not have been foreseen in advance;</a:t>
            </a:r>
          </a:p>
          <a:p>
            <a:pPr>
              <a:spcBef>
                <a:spcPts val="703"/>
              </a:spcBef>
            </a:pPr>
            <a:r>
              <a:rPr lang="en-US" altLang="en-US" sz="1200" dirty="0">
                <a:solidFill>
                  <a:srgbClr val="C00000"/>
                </a:solidFill>
              </a:rPr>
              <a:t>* miscommunication</a:t>
            </a:r>
            <a:r>
              <a:rPr lang="en-US" altLang="en-US" sz="1200" dirty="0">
                <a:solidFill>
                  <a:srgbClr val="000000"/>
                </a:solidFill>
              </a:rPr>
              <a:t> among project staff that results in delays;</a:t>
            </a:r>
          </a:p>
          <a:p>
            <a:pPr>
              <a:spcBef>
                <a:spcPts val="703"/>
              </a:spcBef>
            </a:pPr>
            <a:r>
              <a:rPr lang="en-US" altLang="en-US" sz="1200" dirty="0">
                <a:solidFill>
                  <a:srgbClr val="000000"/>
                </a:solidFill>
              </a:rPr>
              <a:t>* a failure by project management to recognize that the project is </a:t>
            </a:r>
            <a:r>
              <a:rPr lang="en-US" altLang="en-US" sz="1200" dirty="0">
                <a:solidFill>
                  <a:srgbClr val="C00000"/>
                </a:solidFill>
              </a:rPr>
              <a:t>falling behind schedule</a:t>
            </a:r>
            <a:r>
              <a:rPr lang="en-US" altLang="en-US" sz="1200" dirty="0">
                <a:solidFill>
                  <a:srgbClr val="000000"/>
                </a:solidFill>
              </a:rPr>
              <a:t> and a </a:t>
            </a:r>
            <a:r>
              <a:rPr lang="en-US" altLang="en-US" sz="1200" dirty="0">
                <a:solidFill>
                  <a:srgbClr val="C00000"/>
                </a:solidFill>
              </a:rPr>
              <a:t>lack of action to correct the problem</a:t>
            </a:r>
            <a:endParaRPr lang="en-US" altLang="en-US" sz="1000" dirty="0">
              <a:solidFill>
                <a:srgbClr val="C00000"/>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412465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390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noRot="1" noChangeAspect="1"/>
          </p:cNvSpPr>
          <p:nvPr>
            <p:ph type="sldImg"/>
          </p:nvPr>
        </p:nvSpPr>
        <p:spPr>
          <a:prstGeom prst="rect">
            <a:avLst/>
          </a:prstGeom>
        </p:spPr>
        <p:txBody>
          <a:bodyPr/>
          <a:lstStyle/>
          <a:p>
            <a:endParaRPr/>
          </a:p>
        </p:txBody>
      </p:sp>
      <p:sp>
        <p:nvSpPr>
          <p:cNvPr id="173" name="Shape 173"/>
          <p:cNvSpPr>
            <a:spLocks noGrp="1"/>
          </p:cNvSpPr>
          <p:nvPr>
            <p:ph type="body" sz="quarter" idx="1"/>
          </p:nvPr>
        </p:nvSpPr>
        <p:spPr>
          <a:prstGeom prst="rect">
            <a:avLst/>
          </a:prstGeom>
        </p:spPr>
        <p:txBody>
          <a:bodyPr/>
          <a:lstStyle/>
          <a:p>
            <a:r>
              <a:t>(Read the signature of setState and the captions explaining the return, type, and initial value). Note that the syntax [state, setState] = useState is shorthand syntax that means “take the first element in the array returned by useState and assign it to state, and the second, assign that to setState” - this is not specific to useState, and you can use this syntax elsewhere.</a:t>
            </a:r>
          </a:p>
          <a:p>
            <a:endParaRPr/>
          </a:p>
          <a:p>
            <a:r>
              <a:t>With this more clear definition of useState, let’s revisit how to store and update the state of our “like” button. We declare our state variable isLiked, and the setter for it. The initial value for the button is “false” - not liked. In a slightly more realistic example, we might initialize the state of the button to match something that is stored on some server or database. When we provide an initial value for the state, we can let typescript automatically infer the type of the state variable (to be the same as the type of the initial value) - that’s why in this example we don’t declare that isLiked is a “boolean” (cool!)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(Read top 2 bullets)</a:t>
            </a:r>
          </a:p>
          <a:p>
            <a:r>
              <a:t>For reasons that are very related to the “run-to-completion” semantics of javascript, component re-renders are batched together and performed asynchronously.</a:t>
            </a:r>
          </a:p>
          <a:p>
            <a:r>
              <a:t>We’ve annotated the like button example with some console.log statements to illustrate this behavior.</a:t>
            </a:r>
          </a:p>
          <a:p>
            <a:r>
              <a:t>(Click to show output)</a:t>
            </a:r>
          </a:p>
          <a:p>
            <a:endParaRPr/>
          </a:p>
          <a:p>
            <a:r>
              <a:t>When this component is rendered the first time, it will show “Likebutton rendered isLiked=false”. Upon clicking on the “like” button, we’ll see the call to setIsLiked, then the return from setIsLiked, but the isLiked variable has not yet been updated.</a:t>
            </a:r>
          </a:p>
          <a:p>
            <a:r>
              <a:t>Shortly after, React will re-render the component (calling this function again), printing out the message “LikebuttonRendered isLiked=true”.</a:t>
            </a:r>
          </a:p>
          <a:p>
            <a:endParaRPr/>
          </a:p>
          <a:p>
            <a:r>
              <a:t>The key implication of “state setters are asynchronous” is that your component’s logic should not assume that the state variable is set immediately - if you have some logic that should occur as a *side effect* of the state variable being updated, then this is best performed using a different hook - useEffect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Non-functional requirements capture the </a:t>
            </a:r>
            <a:r>
              <a:rPr lang="en-US" i="1" dirty="0"/>
              <a:t>quality goals</a:t>
            </a:r>
            <a:r>
              <a:rPr lang="en-US" i="0" dirty="0"/>
              <a:t> of a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Here is a partial list of some quality goals, or non-functional requirements that you might need to consider on a project. Note that this is only a partial list, but we included some examples to demonstrate how precise you can 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example, one high-level goal is to say “I want performance”. But what does performance mean? You probably mean to say that you expect that the system has some particular capacity (in terms of simultaneous users), who can simultaneously have their requests satisfied within some response time. That’s still not the whole picture though, because you didn’t specify the efficiency of your system: what hardware resources does it use to achieve that performance?</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951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If we would like to invoke some side effect after a component renders with React, we use the “useEffect” hook. “useEffect” solve the common problem of defining side-effects that run in response to data changing (and in turn, re-rendering).</a:t>
            </a:r>
          </a:p>
          <a:p>
            <a:endParaRPr/>
          </a:p>
          <a:p>
            <a:r>
              <a:t>useEffect is a function provided by React that takes, as a parameter, a callback function. That callback function is invoked each time that the component re-renders.</a:t>
            </a:r>
          </a:p>
          <a:p>
            <a:endParaRPr/>
          </a:p>
          <a:p>
            <a:r>
              <a:t>The function passed to useEffect can (optionally) return another function, which is called to cleanup any side-effects that the useEffect might have performed, like creating event listeners that should be removed.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Continuing this example: if we would like to print out how many times the “like” button was clicked, we can create a useEffect hook for this. </a:t>
            </a:r>
          </a:p>
          <a:p>
            <a:endParaRPr/>
          </a:p>
          <a:p>
            <a:r>
              <a:t>(Click to show output on right)</a:t>
            </a:r>
          </a:p>
          <a:p>
            <a:r>
              <a:t>This useEffect will be triggered each time that the component re-renders, and hence, it will print out the correct number of times that “like” has been clicked.</a:t>
            </a:r>
          </a:p>
          <a:p>
            <a:br/>
            <a:r>
              <a:t>However, there is one more important feature of useEffect that we need to introduce - this effect happens on EVERY re-render of the component. As we run this code in the browser and keep clicking on the button toggling it between like and unlike (click to show additional output), we might notice that “Like has been clicked X times” is printed out not only when the “like” button is clicked, but also when the “unlike” button is clicked. This is because React re-renders the component in response to state changes, and runs our side-effect as a result of re-rendering. Setting “isLiked” to false is a state change, and hence, the effect runs.</a:t>
            </a:r>
          </a:p>
          <a:p>
            <a:endParaRPr/>
          </a:p>
          <a:p>
            <a:r>
              <a:t>What if we only wanted to print the number of times like is pressed when it changes, and not whenever the component re-renders?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t>The useEffect hook also takes an array of dependencies. If an array is provided, then React will only call our effect if any of the values in that dependency array change. React uses simple reference equality to check for changes - so changing an object property on one of those dependencies won’t trigger an execution; pushing elements into an array won’t trigger it either. This will only be triggered if the variable `dependency` or `anotherDependency` point to something new than they did on a prior render.</a:t>
            </a:r>
          </a:p>
          <a:p>
            <a:endParaRPr/>
          </a:p>
          <a:p>
            <a:r>
              <a:t>(Click)</a:t>
            </a:r>
            <a:br/>
            <a:r>
              <a:t>As a special case, passing an empty dependency array means that the side-effect should run only on the very first render (and cleanup only when the component is removed from the page)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Returning to our LikeButton example: by specifying “count” as a dependency for our effect, it will now only be triggered when the value of “count” changes, which will only happen when “isLiked” is set to true.</a:t>
            </a:r>
          </a:p>
          <a:p>
            <a:endParaRPr/>
          </a:p>
          <a:p>
            <a:r>
              <a:t>Now, when we run this component (click to show output), we can see that even when we click the “un-like” button, the effect does not run - it only runs when the value of count changes, which in turn, only changes when we click the “like” button</a:t>
            </a:r>
          </a:p>
          <a:p>
            <a:endParaRPr/>
          </a:p>
          <a:p>
            <a:r>
              <a:t>This component does what we hoped: it tracks how many times “like” was clicked, and prints out when that value changes.</a:t>
            </a:r>
          </a:p>
          <a:p>
            <a:br/>
            <a:r>
              <a:t>However, from a design principles standpoint, it’s a mess. The “onClick” handler for “like” has multiple responsibilities: it sets the count, AND it sets liked. This is a violation of the single responsibility principle: why does the “like” button need to encode the knowledge of how the “count likes” functionality works? What if we had other ways to trigger changes to the “isLiked” variable? For example: we might want to have multiple ways to trigger the “like” button - perhaps there are multiple actual buttons, or we have keyboard triggers, etc.</a:t>
            </a:r>
          </a:p>
          <a:p>
            <a:br/>
            <a:r>
              <a:t>A better design would decouple “count how many times isLiked was set to true” from “how to set isLiked”. Thankfully, the patterns of useEffect and useState can be used to achieve that de-coupling.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This version of the LikeButton moves the responsibility for updating the count variable to a new useEffect (click to show first hint), which is dependent on isLiked - it will be triggered each time that isLiked changes. Within that effect, we check to see if the “new” value of isLiked is true, and if so, we update the count.</a:t>
            </a:r>
          </a:p>
          <a:p>
            <a:endParaRPr/>
          </a:p>
          <a:p>
            <a:r>
              <a:t>(Click to show second hint) To set the count, we need to know the current value of the count, so that we can increment it. However, we will see that there is a linting error (and a bug!) if we tried to use the value `count` in our effect, unless we added `count` as a dependency for the effect. However, if we added `count` as a dependency on the hook, we would have an infinite loop: we would set the count to the new count, then our effect would be triggered again because the count changed.</a:t>
            </a:r>
          </a:p>
          <a:p>
            <a:endParaRPr/>
          </a:p>
          <a:p>
            <a:r>
              <a:t>Instead, we will NOT reference the “count” at all in our effect, and will use an alternate call pattern for setting state in react. As shown here, instead of passing a concrete value (E.g. count+1), we can pass a function to the state setter, which is called by react asynchronously, when it is about to re-render the component. This function is passed the current value of the state variable, allowing it to compute a new state value based on the old one. This way, we can avoid needing to reference “count” in this effect, and avoid the circular dependency when updating it.</a:t>
            </a:r>
          </a:p>
          <a:p>
            <a:endParaRPr/>
          </a:p>
          <a:p>
            <a:r>
              <a:t>(Click to show last hint)</a:t>
            </a:r>
          </a:p>
          <a:p>
            <a:r>
              <a:t>To print out the number of times that like has been clicked, we still use an useEffect with the “count” as its dependency.</a:t>
            </a:r>
          </a:p>
          <a:p>
            <a:endParaRPr/>
          </a:p>
          <a:p>
            <a:r>
              <a:t>This design removes the responsibility for managing the “count” variable from the click handler for the “like” button. However, we can push the design even further. We motivated the idea of hooks as: “How to reuse component BEHAVIOR?” Keeping track of how many times some boolean value was changed to true might be the kind of behavior that we want to package up so that it can be re-used. What if we wanted to track how many times other activities happened?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r>
              <a:t>For example: we can create a new hook called “useLogCountOfProp” - this hook will take two parameters: the name of the property that we want to log, and its current value.</a:t>
            </a:r>
          </a:p>
          <a:p>
            <a:endParaRPr/>
          </a:p>
          <a:p>
            <a:r>
              <a:t>Our custom hook looks quite a bit like what we had embedded in the LikeButton directly: we have a state variable called ‘count’, a useEffect to update that count when the propertyValue changes, and a useEffect to print out the current count when it changes.</a:t>
            </a:r>
          </a:p>
          <a:p>
            <a:endParaRPr/>
          </a:p>
          <a:p>
            <a:r>
              <a:t>By using this pattern (of creating a custom hook), we can reuse this functionality in other components without needing to copy/paste it. As another benefit, we can group all of the related functionality into one (well-named) method. Rather than having the implementation of the logging code embedded within our LikeButton, it is abstracted away and stored in another (hopefully documented) method. This hides the implementation details from the client class, and hopefully makes it easier to understand what the client code does.</a:t>
            </a:r>
          </a:p>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a:spLocks noGrp="1" noRot="1" noChangeAspect="1"/>
          </p:cNvSpPr>
          <p:nvPr>
            <p:ph type="sldImg"/>
          </p:nvPr>
        </p:nvSpPr>
        <p:spPr>
          <a:prstGeom prst="rect">
            <a:avLst/>
          </a:prstGeom>
        </p:spPr>
        <p:txBody>
          <a:bodyPr/>
          <a:lstStyle/>
          <a:p>
            <a:endParaRPr/>
          </a:p>
        </p:txBody>
      </p:sp>
      <p:sp>
        <p:nvSpPr>
          <p:cNvPr id="316" name="Shape 316"/>
          <p:cNvSpPr>
            <a:spLocks noGrp="1"/>
          </p:cNvSpPr>
          <p:nvPr>
            <p:ph type="body" sz="quarter" idx="1"/>
          </p:nvPr>
        </p:nvSpPr>
        <p:spPr>
          <a:prstGeom prst="rect">
            <a:avLst/>
          </a:prstGeom>
        </p:spPr>
        <p:txBody>
          <a:bodyPr/>
          <a:lstStyle/>
          <a:p>
            <a:r>
              <a:t>There are two rules of hooks, both of which are necessary for React to uniquely identify calls to hooks across different renders of the same component.</a:t>
            </a:r>
          </a:p>
          <a:p>
            <a:endParaRPr/>
          </a:p>
          <a:p>
            <a:r>
              <a:t>(Read slide)</a:t>
            </a:r>
          </a:p>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Why go through the effort of implementing, deploying and maintaining a distributed system? Here are the general goals a DS should address. We’ll look at a motivating example next, and then jump back to these goals to discuss them in greater details.</a:t>
            </a:r>
          </a:p>
          <a:p>
            <a:endParaRPr/>
          </a:p>
          <a:p>
            <a:r>
              <a:t>For now, it should suffice to recognize the most common reason for why a system needs to become distributed - Scale: be able to turn a knob and have “more” of the system - respond to more requests than otherwise possible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Shape 577"/>
          <p:cNvSpPr>
            <a:spLocks noGrp="1" noRot="1" noChangeAspect="1"/>
          </p:cNvSpPr>
          <p:nvPr>
            <p:ph type="sldImg"/>
          </p:nvPr>
        </p:nvSpPr>
        <p:spPr>
          <a:prstGeom prst="rect">
            <a:avLst/>
          </a:prstGeom>
        </p:spPr>
        <p:txBody>
          <a:bodyPr/>
          <a:lstStyle/>
          <a:p>
            <a:endParaRPr/>
          </a:p>
        </p:txBody>
      </p:sp>
      <p:sp>
        <p:nvSpPr>
          <p:cNvPr id="578" name="Shape 578"/>
          <p:cNvSpPr>
            <a:spLocks noGrp="1"/>
          </p:cNvSpPr>
          <p:nvPr>
            <p:ph type="body" sz="quarter" idx="1"/>
          </p:nvPr>
        </p:nvSpPr>
        <p:spPr>
          <a:prstGeom prst="rect">
            <a:avLst/>
          </a:prstGeom>
        </p:spPr>
        <p:txBody>
          <a:bodyPr/>
          <a:lstStyle/>
          <a:p>
            <a:r>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r>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p>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Non-functional requirements might also impact the static existence of the system, or its 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a customer intends for your software to be particularly long-lasting, and to be able to be extended – this needs to be said. Similarly, if there are specific testing requirements that your customer needs to comply with, there may be testability requirements, that define the effort needed to test the behaviors of that system.</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523526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Shape 1002"/>
          <p:cNvSpPr>
            <a:spLocks noGrp="1" noRot="1" noChangeAspect="1"/>
          </p:cNvSpPr>
          <p:nvPr>
            <p:ph type="sldImg"/>
          </p:nvPr>
        </p:nvSpPr>
        <p:spPr>
          <a:prstGeom prst="rect">
            <a:avLst/>
          </a:prstGeom>
        </p:spPr>
        <p:txBody>
          <a:bodyPr/>
          <a:lstStyle/>
          <a:p>
            <a:endParaRPr/>
          </a:p>
        </p:txBody>
      </p:sp>
      <p:sp>
        <p:nvSpPr>
          <p:cNvPr id="1003" name="Shape 1003"/>
          <p:cNvSpPr>
            <a:spLocks noGrp="1"/>
          </p:cNvSpPr>
          <p:nvPr>
            <p:ph type="body" sz="quarter" idx="1"/>
          </p:nvPr>
        </p:nvSpPr>
        <p:spPr>
          <a:prstGeom prst="rect">
            <a:avLst/>
          </a:prstGeom>
        </p:spPr>
        <p:txBody>
          <a:bodyPr/>
          <a:lstStyle/>
          <a:p>
            <a:pPr>
              <a:defRPr>
                <a:solidFill>
                  <a:srgbClr val="FF0000"/>
                </a:solidFill>
              </a:defRPr>
            </a:pPr>
            <a:r>
              <a:t>Emphasize</a:t>
            </a:r>
            <a:r>
              <a:rPr>
                <a:solidFill>
                  <a:srgbClr val="000000"/>
                </a:solidFill>
              </a:rPr>
              <a:t>: If we want strong consistency, we won’t be able to achieve the availability we might want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dirty="0"/>
              <a:t>(Read slide; note that figure on right is map/reduce architecture, showing pipeline through stages</a:t>
            </a:r>
            <a:r>
              <a:rPr lang="en-US" dirty="0"/>
              <a:t>. Each stage might be on a different server, or they could be on the same. The abstraction says it doesn’t really matter.</a:t>
            </a:r>
            <a:r>
              <a:rPr dirty="0"/>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t>Here is an example of a micro services architecture for a productivity application. There are multiple components to this application. Each component is shown as a grey box, and is a micro service.</a:t>
            </a:r>
          </a:p>
          <a:p>
            <a:pPr defTabSz="914400">
              <a:lnSpc>
                <a:spcPct val="100000"/>
              </a:lnSpc>
              <a:defRPr sz="1600">
                <a:latin typeface="Calibri"/>
                <a:ea typeface="Calibri"/>
                <a:cs typeface="Calibri"/>
                <a:sym typeface="Calibri"/>
              </a:defRPr>
            </a:pPr>
            <a:r>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a:p>
          <a:p>
            <a:pPr defTabSz="914400">
              <a:lnSpc>
                <a:spcPct val="100000"/>
              </a:lnSpc>
              <a:defRPr sz="1600">
                <a:latin typeface="Calibri"/>
                <a:ea typeface="Calibri"/>
                <a:cs typeface="Calibri"/>
                <a:sym typeface="Calibri"/>
              </a:defRPr>
            </a:pPr>
            <a:r>
              <a:t>Common question: How is this different from the event-based system?</a:t>
            </a:r>
            <a:br/>
            <a:r>
              <a:t>A: Picture looks very similar. Difference is that the services communicate directly with each other over a well-defined API, rather than having a message queue that routes the messages to the different services.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t>(Read slide, then discuss)</a:t>
            </a:r>
          </a:p>
          <a:p>
            <a:endParaRPr/>
          </a:p>
          <a:p>
            <a:r>
              <a:t>Note that the strawman is probably something that we should do for particular faults that we really want to make sure we are testing for, and it is a good strategy to have in your back pocket. But, there are definitely problems with applying this at scale…</a:t>
            </a:r>
          </a:p>
          <a:p>
            <a:pPr marL="240631" indent="-240631">
              <a:buSzPct val="100000"/>
              <a:buChar char="*"/>
            </a:pPr>
            <a:r>
              <a:t>Do we write realistic bugs?</a:t>
            </a:r>
          </a:p>
          <a:p>
            <a:pPr marL="240631" indent="-240631">
              <a:buSzPct val="100000"/>
              <a:buChar char="*"/>
            </a:pPr>
            <a:r>
              <a:t>Do we inject all of the possible bugs?</a:t>
            </a:r>
          </a:p>
          <a:p>
            <a:pPr marL="240631" indent="-240631">
              <a:buSzPct val="100000"/>
              <a:buChar char="*"/>
            </a:pPr>
            <a:r>
              <a:t>Time intensive to inject bugs</a:t>
            </a:r>
          </a:p>
          <a:p>
            <a:r>
              <a:t>This approach has been commonly used for grading student test suites.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t>Mutation analysis is an automated approach to evaluate how good tests are at detecting bugs.</a:t>
            </a:r>
          </a:p>
          <a:p>
            <a:r>
              <a:t>The key idea is to create “mutations” - variants of the code that are likely to be buggy. Then, we could determine whether our test suite detects these “mutants” as a proxy for detecting bugs that we might make.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Review https://stryker-mutator.io/docs/</a:t>
            </a:r>
            <a:br>
              <a:rPr lang="en-US" dirty="0"/>
            </a:br>
            <a:r>
              <a:rPr lang="en-US" dirty="0"/>
              <a:t>modifications in code are called mutants. After the mutants have been found, your tests are executed against them one by one. If at least one of your tests fail, we say the mutant is </a:t>
            </a:r>
            <a:r>
              <a:rPr lang="en-US" i="1" dirty="0"/>
              <a:t>killed</a:t>
            </a:r>
            <a:r>
              <a:rPr lang="en-US" dirty="0"/>
              <a:t>. That's what we want! If no test fails, it </a:t>
            </a:r>
            <a:r>
              <a:rPr lang="en-US" i="1" dirty="0"/>
              <a:t>survived</a:t>
            </a:r>
            <a:r>
              <a:rPr lang="en-US" dirty="0"/>
              <a:t>. The better your tests, the fewer mutants survive.</a:t>
            </a:r>
          </a:p>
        </p:txBody>
      </p:sp>
    </p:spTree>
    <p:extLst>
      <p:ext uri="{BB962C8B-B14F-4D97-AF65-F5344CB8AC3E}">
        <p14:creationId xmlns:p14="http://schemas.microsoft.com/office/powerpoint/2010/main" val="4288897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pPr defTabSz="914400">
              <a:defRPr sz="1200"/>
            </a:pPr>
            <a:r>
              <a:rPr dirty="0"/>
              <a:t>Doubles are things that </a:t>
            </a:r>
            <a:r>
              <a:rPr b="1" dirty="0"/>
              <a:t>look like the real thing </a:t>
            </a:r>
            <a:r>
              <a:rPr dirty="0"/>
              <a:t>but they are not real.</a:t>
            </a:r>
          </a:p>
          <a:p>
            <a:pPr defTabSz="914400">
              <a:defRPr sz="1200"/>
            </a:pPr>
            <a:r>
              <a:rPr dirty="0"/>
              <a:t>If you are working on a system which sends an email to customer after an operation, how will you test it? Instead of sending a real email every time you test, you can use doubles (i.e., a </a:t>
            </a:r>
            <a:r>
              <a:rPr b="1" dirty="0"/>
              <a:t>mock mail service</a:t>
            </a:r>
            <a:r>
              <a:rPr dirty="0"/>
              <a:t>)</a:t>
            </a:r>
          </a:p>
          <a:p>
            <a:pPr defTabSz="914400">
              <a:defRPr sz="1200"/>
            </a:pPr>
            <a:r>
              <a:rPr dirty="0"/>
              <a:t>One way to say this is: you need test doubles when you code (or function) has side effects.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depiction of the TDD cycle may be a little different from what you’ve seen before.  </a:t>
            </a:r>
          </a:p>
          <a:p>
            <a:endParaRPr lang="en-US" dirty="0"/>
          </a:p>
          <a:p>
            <a:r>
              <a:rPr lang="en-US" dirty="0"/>
              <a:t>To see what all this means, we’ll work through a small example.   Along the way, we’ll learn a little Typescript and a little Jest, just enough to do the example.</a:t>
            </a:r>
          </a:p>
          <a:p>
            <a:endParaRPr lang="en-US" dirty="0"/>
          </a:p>
          <a:p>
            <a:r>
              <a:rPr lang="en-US" dirty="0"/>
              <a:t>We start with the user’s satisfaction conditions.   We refine those to come up with testable behaviors– concrete, testable things that our system should do.  Along the way, we may discover some design decisions that we need to make.</a:t>
            </a:r>
          </a:p>
          <a:p>
            <a:endParaRPr lang="en-US" dirty="0"/>
          </a:p>
          <a:p>
            <a:r>
              <a:rPr lang="en-US" dirty="0"/>
              <a:t>Our next step is to turn these testable behaviors into executable tests.  To do this, we will need to design some of our program– at the very least, we will have to decide on the names of the things we will test.  </a:t>
            </a:r>
          </a:p>
          <a:p>
            <a:endParaRPr lang="en-US" dirty="0"/>
          </a:p>
          <a:p>
            <a:r>
              <a:rPr lang="en-US" dirty="0"/>
              <a:t>Finally, we write some code that will pass our tests.</a:t>
            </a:r>
          </a:p>
          <a:p>
            <a:endParaRPr lang="en-US" dirty="0"/>
          </a:p>
          <a:p>
            <a:r>
              <a:rPr lang="en-US" dirty="0"/>
              <a:t>Or not so finally– we do this one test (or a few tests) at a time.  Once we get our code to pass one test, we go back and get the next test to work.  If there are no more tests, we go back to the next unsatisfied testable behavior.  And if we have no more testable behaviors, we go back and start on the next satisfaction condition.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914400">
              <a:defRPr sz="1200" b="1"/>
            </a:pPr>
            <a:r>
              <a:rPr dirty="0"/>
              <a:t>Spies</a:t>
            </a:r>
            <a:r>
              <a:rPr b="0" dirty="0"/>
              <a:t> are stubs that also record some information based on how they were called. One form of this might be an </a:t>
            </a:r>
            <a:r>
              <a:rPr b="1" dirty="0"/>
              <a:t>email service </a:t>
            </a:r>
            <a:r>
              <a:rPr b="0" dirty="0"/>
              <a:t>that records how many messages it was sent. This is an example of spy being used</a:t>
            </a:r>
            <a:r>
              <a:rPr b="1" dirty="0">
                <a:solidFill>
                  <a:srgbClr val="FF0000"/>
                </a:solidFill>
                <a:highlight>
                  <a:srgbClr val="FFFF00"/>
                </a:highlight>
              </a:rPr>
              <a:t> with </a:t>
            </a:r>
            <a:r>
              <a:rPr b="0" dirty="0"/>
              <a:t>a real email service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xfrm>
            <a:off x="381000" y="685800"/>
            <a:ext cx="6096000" cy="3429000"/>
          </a:xfrm>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pPr defTabSz="914400">
              <a:defRPr sz="1200" b="1"/>
            </a:pPr>
            <a:r>
              <a:rPr dirty="0"/>
              <a:t>Mocks</a:t>
            </a:r>
            <a:r>
              <a:rPr b="0" dirty="0"/>
              <a:t> are objects pre-programmed with expectations which form a specification of the calls they are expected to receive. It is used to record and verify the interaction between classes/components. </a:t>
            </a:r>
            <a:r>
              <a:rPr b="0" u="sng" dirty="0"/>
              <a:t>A mock is known as the most powerful and flexible version of the test doubles</a:t>
            </a:r>
            <a:r>
              <a:rPr b="0" dirty="0"/>
              <a:t>. </a:t>
            </a:r>
          </a:p>
          <a:p>
            <a:pPr defTabSz="914400">
              <a:defRPr sz="1200"/>
            </a:pPr>
            <a:r>
              <a:rPr dirty="0"/>
              <a:t>The mock objects are generally used for </a:t>
            </a:r>
            <a:r>
              <a:rPr b="1" dirty="0"/>
              <a:t>behavior verification</a:t>
            </a:r>
            <a:r>
              <a:rPr dirty="0"/>
              <a:t>. The term behavior means to check the correct methods and paths that are applied to the objects.</a:t>
            </a:r>
          </a:p>
          <a:p>
            <a:pPr defTabSz="914400">
              <a:defRPr sz="1200"/>
            </a:pPr>
            <a:r>
              <a:rPr dirty="0"/>
              <a:t>Mocks are mostly created by using a library or a mocking framework like Mockito, </a:t>
            </a:r>
            <a:r>
              <a:rPr dirty="0" err="1"/>
              <a:t>JMock</a:t>
            </a:r>
            <a:r>
              <a:rPr dirty="0"/>
              <a:t>, and </a:t>
            </a:r>
            <a:r>
              <a:rPr dirty="0" err="1"/>
              <a:t>EasyMock</a:t>
            </a:r>
            <a:r>
              <a:rPr dirty="0"/>
              <a:t>. It is used for testing a large suite of tests where stubs are not sufficient.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defTabSz="914400">
              <a:defRPr sz="1200" b="1"/>
            </a:pPr>
            <a:r>
              <a:rPr dirty="0"/>
              <a:t>Fake</a:t>
            </a:r>
            <a:r>
              <a:rPr b="0" dirty="0"/>
              <a:t> objects actually have working implementations, but usually take some shortcut which makes them not suitable for production (an in memory database is a good example).</a:t>
            </a:r>
          </a:p>
          <a:p>
            <a:pPr defTabSz="914400">
              <a:defRPr sz="1200"/>
            </a:pPr>
            <a:r>
              <a:rPr dirty="0"/>
              <a:t>A fake is a simpler implementation of real objects.</a:t>
            </a:r>
          </a:p>
          <a:p>
            <a:pPr defTabSz="914400">
              <a:defRPr sz="1200"/>
            </a:pPr>
            <a:r>
              <a:rPr dirty="0"/>
              <a:t>Fakes are used when we want to test an infrastructural class, in other words, fakes are for the classes which are beyond our application limit (repositories or queues, for example).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rPr dirty="0"/>
              <a:t>(Read slide)</a:t>
            </a:r>
          </a:p>
          <a:p>
            <a:r>
              <a:rPr dirty="0"/>
              <a:t>Examples of why we need these things:</a:t>
            </a:r>
          </a:p>
          <a:p>
            <a:pPr marL="220578" indent="-220578">
              <a:buSzPct val="100000"/>
              <a:buChar char="*"/>
            </a:pPr>
            <a:r>
              <a:rPr dirty="0"/>
              <a:t>content delivery networks (CDNs) are helpful because they are very plentiful, but “dumb” caches. “Edge” means that they are located near customers, all around the world (the “edge” of the cloud). CDNs are really good for </a:t>
            </a:r>
            <a:r>
              <a:rPr b="1" dirty="0"/>
              <a:t>managing high volumes of load</a:t>
            </a:r>
            <a:r>
              <a:rPr dirty="0"/>
              <a:t> because the load is amortized across all of the CDN’s clients. A 100x influx in traffic for our app might be a lot, but on the scale of what </a:t>
            </a:r>
            <a:r>
              <a:rPr dirty="0" err="1"/>
              <a:t>CloudFlare</a:t>
            </a:r>
            <a:r>
              <a:rPr dirty="0"/>
              <a:t> or Akamai handle all day long, it’s a drop in the bucket. Hence, these systems are also effective for protection against “</a:t>
            </a:r>
            <a:r>
              <a:rPr b="1" dirty="0"/>
              <a:t>denial of service” (DoS) attacks</a:t>
            </a:r>
            <a:r>
              <a:rPr dirty="0"/>
              <a:t>. Before cloud flare existed to provide basically a free CDN to anyone who wants it, it was not very difficult to force a web app to stop working by overwhelming it with traffic.</a:t>
            </a:r>
          </a:p>
          <a:p>
            <a:pPr marL="220578" indent="-220578">
              <a:buSzPct val="100000"/>
              <a:buChar char="*"/>
            </a:pPr>
            <a:r>
              <a:rPr dirty="0"/>
              <a:t>Web servers are the “edge” of our app, and </a:t>
            </a:r>
            <a:r>
              <a:rPr b="1" dirty="0"/>
              <a:t>receive HTTP(s) traffic, forwarding it on to our application</a:t>
            </a:r>
            <a:r>
              <a:rPr dirty="0"/>
              <a:t>, and also possibly interacting with some </a:t>
            </a:r>
            <a:r>
              <a:rPr dirty="0" err="1"/>
              <a:t>misc</a:t>
            </a:r>
            <a:r>
              <a:rPr dirty="0"/>
              <a:t> services</a:t>
            </a:r>
          </a:p>
          <a:p>
            <a:pPr marL="220578" indent="-220578">
              <a:buSzPct val="100000"/>
              <a:buChar char="*"/>
            </a:pPr>
            <a:r>
              <a:rPr dirty="0"/>
              <a:t>App servers are running our actual application. For example, our transcript server API. We might want to have </a:t>
            </a:r>
            <a:r>
              <a:rPr b="1" dirty="0"/>
              <a:t>multiple app servers </a:t>
            </a:r>
            <a:r>
              <a:rPr dirty="0"/>
              <a:t>(for scalability), so the web server in front provides an opportunity for load balancing across them</a:t>
            </a:r>
          </a:p>
          <a:p>
            <a:pPr marL="220578" indent="-220578">
              <a:buSzPct val="100000"/>
              <a:buChar char="*"/>
            </a:pPr>
            <a:r>
              <a:rPr dirty="0" err="1"/>
              <a:t>Misc</a:t>
            </a:r>
            <a:r>
              <a:rPr dirty="0"/>
              <a:t> services could include things like </a:t>
            </a:r>
            <a:r>
              <a:rPr b="1" dirty="0"/>
              <a:t>logging, monitoring, and even an application firewall </a:t>
            </a:r>
            <a:r>
              <a:rPr dirty="0"/>
              <a:t>(e.g. some kind of anomaly detection system that identifies potentially malicious behavior and prevents it from reaching our app)</a:t>
            </a:r>
          </a:p>
          <a:p>
            <a:pPr marL="220578" indent="-220578">
              <a:buSzPct val="100000"/>
              <a:buChar char="*"/>
            </a:pPr>
            <a:r>
              <a:rPr b="1" dirty="0"/>
              <a:t>Database servers </a:t>
            </a:r>
            <a:r>
              <a:rPr dirty="0"/>
              <a:t>are where we store the persistent data…</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xfrm>
            <a:off x="381000" y="685800"/>
            <a:ext cx="6096000" cy="3429000"/>
          </a:xfrm>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rPr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endParaRPr lang="en-US" dirty="0"/>
          </a:p>
          <a:p>
            <a:endParaRPr lang="en-US" dirty="0"/>
          </a:p>
          <a:p>
            <a:r>
              <a:rPr lang="en-US" dirty="0"/>
              <a:t>Although the idea of Virtualization started with IBM’s mainframe, it really became popular when </a:t>
            </a:r>
            <a:r>
              <a:rPr lang="en-US" dirty="0" err="1"/>
              <a:t>Vmware</a:t>
            </a:r>
            <a:r>
              <a:rPr lang="en-US" dirty="0"/>
              <a:t> introduced its x86 server called ESC Server in 2000s.</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xfrm>
            <a:off x="381000" y="685800"/>
            <a:ext cx="6096000" cy="3429000"/>
          </a:xfrm>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rPr dirty="0"/>
              <a:t>(Read slide)</a:t>
            </a:r>
          </a:p>
          <a:p>
            <a:br>
              <a:rPr dirty="0"/>
            </a:br>
            <a:r>
              <a:rPr dirty="0"/>
              <a:t>This problem surfaced within </a:t>
            </a:r>
            <a:r>
              <a:rPr b="1" dirty="0"/>
              <a:t>Google in the mid 2000’s</a:t>
            </a:r>
            <a:r>
              <a:rPr dirty="0"/>
              <a:t>, resulting in the development of Linux control groups (</a:t>
            </a:r>
            <a:r>
              <a:rPr dirty="0" err="1"/>
              <a:t>cgroups</a:t>
            </a:r>
            <a:r>
              <a:rPr dirty="0"/>
              <a:t>), </a:t>
            </a:r>
            <a:r>
              <a:rPr b="1" dirty="0"/>
              <a:t>containers, and docker</a:t>
            </a:r>
            <a:br>
              <a:rPr lang="en-US" b="1" dirty="0"/>
            </a:br>
            <a:endParaRPr lang="en-US" b="1" dirty="0"/>
          </a:p>
          <a:p>
            <a:endParaRPr b="1"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So, the core to continuous integration is to centrally and automatically execute these development processes, regularly.</a:t>
            </a:r>
          </a:p>
          <a:p>
            <a:r>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endParaRPr/>
          </a:p>
          <a:p>
            <a:r>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t>Check code quality attributes that are hard to automatically check: security, compliance, scalability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stories are another approach for documenting requirements, which are structured to put the user first. A user story is a short simple description of ONE feature that can fit on a 3x5” card, written in the user’s language.</a:t>
            </a:r>
          </a:p>
          <a:p>
            <a:endParaRPr lang="en-US" dirty="0"/>
          </a:p>
          <a:p>
            <a:r>
              <a:rPr lang="en-US" dirty="0"/>
              <a:t>Why do we focus on the value? Because ultimately our goal with building software is presumably to deliver value – do something that helps some user accomplish some goal. That “something of value” is really what the requirement is. The customer probably doesn’t care to define every possible output for their system for every possible input – instead they just want to tell you what they want to have happen, in language that is as close to their own as possible.</a:t>
            </a:r>
          </a:p>
          <a:p>
            <a:endParaRPr lang="en-US" dirty="0"/>
          </a:p>
          <a:p>
            <a:r>
              <a:rPr lang="en-US" dirty="0"/>
              <a:t>Not called “customer” stories, they are “user stories”. You might develop software for a self-driving car, and your customer is Tesla. But your users is Tesla’s customer. User stories force both you and your customer to focus on your user, who is presumably the one who wants to extract value from your software</a:t>
            </a:r>
          </a:p>
          <a:p>
            <a:endParaRPr lang="en-US" dirty="0"/>
          </a:p>
          <a:p>
            <a:r>
              <a:rPr lang="en-US" dirty="0"/>
              <a:t>“Role” lets us distinguish between the different ways that our software might be used: Canvas is used by both instructors and students. However, there are even more roles, which have different capabilities: TAs can also view grades, but they can’t add new Tas. “Course observers” can see course content, but not grades, and are not enrolled in the class. There are quite a few different roles in Canvas, and maybe you can see how it would help to organize features in that way.</a:t>
            </a:r>
          </a:p>
          <a:p>
            <a:endParaRPr lang="en-US" dirty="0"/>
          </a:p>
          <a:p>
            <a:r>
              <a:rPr lang="en-US" dirty="0"/>
              <a:t>User stories describe the capabilities that your software should provide. They do NOT directly describe the full behaviors of those capabilities. Under what circumstances should this capability be provided? What should happen if it can’t be provided? How do we expect users to actually interact with our system, and what results should we see?</a:t>
            </a:r>
          </a:p>
          <a:p>
            <a:endParaRPr lang="en-US" dirty="0"/>
          </a:p>
          <a:p>
            <a:r>
              <a:rPr lang="en-US" dirty="0"/>
              <a:t>Conditions of satisfaction are a vital part of user stories; they typically are longer than can fit on an index card – hence if you are not using some project management tracking software, but are writing stories on cards, you’ll typically put the conditions of satisfaction somewhere else, like in your project management tool</a:t>
            </a:r>
          </a:p>
          <a:p>
            <a:endParaRPr lang="en-US" dirty="0"/>
          </a:p>
          <a:p>
            <a:r>
              <a:rPr lang="en-US" dirty="0"/>
              <a:t>Conditions of satisfaction are, effectively, test cases – or templates for test cases. These kinds of tests are sometimes called “acceptance tests” because they constitute the end-user accepting that your software does what they want. Cool! </a:t>
            </a:r>
          </a:p>
          <a:p>
            <a:endParaRPr lang="en-US" dirty="0"/>
          </a:p>
          <a:p>
            <a:r>
              <a:rPr lang="en-US" dirty="0"/>
              <a:t>What makes a good user story?</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15230151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81000" y="685800"/>
            <a:ext cx="6096000" cy="3429000"/>
          </a:xfrm>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rPr dirty="0"/>
              <a:t>A key pre-requisite for continuous delivery is a staging environment .(read slide)</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Example: apple gives their employees </a:t>
            </a:r>
            <a:r>
              <a:rPr lang="en-US" dirty="0" err="1"/>
              <a:t>iphone</a:t>
            </a:r>
            <a:r>
              <a:rPr lang="en-US" dirty="0"/>
              <a:t> for testing. Slack/</a:t>
            </a:r>
            <a:r>
              <a:rPr lang="en-US" dirty="0" err="1"/>
              <a:t>facebook</a:t>
            </a:r>
            <a:r>
              <a:rPr lang="en-US" dirty="0"/>
              <a:t> employees are “forced” to be part of beta testing. We use internal developers to serve as testers.</a:t>
            </a:r>
          </a:p>
          <a:p>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hape 702"/>
          <p:cNvSpPr>
            <a:spLocks noGrp="1" noRot="1" noChangeAspect="1"/>
          </p:cNvSpPr>
          <p:nvPr>
            <p:ph type="sldImg"/>
          </p:nvPr>
        </p:nvSpPr>
        <p:spPr>
          <a:prstGeom prst="rect">
            <a:avLst/>
          </a:prstGeom>
        </p:spPr>
        <p:txBody>
          <a:bodyPr/>
          <a:lstStyle/>
          <a:p>
            <a:endParaRPr/>
          </a:p>
        </p:txBody>
      </p:sp>
      <p:sp>
        <p:nvSpPr>
          <p:cNvPr id="703" name="Shape 703"/>
          <p:cNvSpPr>
            <a:spLocks noGrp="1"/>
          </p:cNvSpPr>
          <p:nvPr>
            <p:ph type="body" sz="quarter" idx="1"/>
          </p:nvPr>
        </p:nvSpPr>
        <p:spPr>
          <a:prstGeom prst="rect">
            <a:avLst/>
          </a:prstGeom>
        </p:spPr>
        <p:txBody>
          <a:bodyPr/>
          <a:lstStyle/>
          <a:p>
            <a:r>
              <a:t>This approach solves the problem of scaling continuous delivery. In Facebook’s new deployment model, there is no manual cherry-picking, and there are automated processes to detect anomalies and revert changes. There are three-tiers of deployment, from C1 (dog-fooding/staging) to C2 (deployment to a small slice of production) to C3 (deployment to entirety of production workload)</a:t>
            </a:r>
          </a:p>
          <a:p>
            <a:endParaRPr/>
          </a:p>
          <a:p>
            <a:r>
              <a:t>The process works like this: (copied from blog post)</a:t>
            </a:r>
          </a:p>
          <a:p>
            <a:r>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endParaRPr/>
          </a:p>
          <a:p>
            <a:r>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a:spLocks noGrp="1" noRot="1" noChangeAspect="1"/>
          </p:cNvSpPr>
          <p:nvPr>
            <p:ph type="sldImg"/>
          </p:nvPr>
        </p:nvSpPr>
        <p:spPr>
          <a:prstGeom prst="rect">
            <a:avLst/>
          </a:prstGeom>
        </p:spPr>
        <p:txBody>
          <a:bodyPr/>
          <a:lstStyle/>
          <a:p>
            <a:endParaRPr/>
          </a:p>
        </p:txBody>
      </p:sp>
      <p:sp>
        <p:nvSpPr>
          <p:cNvPr id="716" name="Shape 716"/>
          <p:cNvSpPr>
            <a:spLocks noGrp="1"/>
          </p:cNvSpPr>
          <p:nvPr>
            <p:ph type="body" sz="quarter" idx="1"/>
          </p:nvPr>
        </p:nvSpPr>
        <p:spPr>
          <a:prstGeom prst="rect">
            <a:avLst/>
          </a:prstGeom>
        </p:spPr>
        <p:txBody>
          <a:body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mnemonic for describing what makes a good user story</a:t>
            </a:r>
          </a:p>
          <a:p>
            <a:endParaRPr lang="en-US" dirty="0"/>
          </a:p>
          <a:p>
            <a:r>
              <a:rPr lang="en-US" dirty="0"/>
              <a:t>Independent – Stories should not be coupled between each other, except where obviously necessary. Want to make it so that a user can examine a story on its own</a:t>
            </a:r>
          </a:p>
          <a:p>
            <a:br>
              <a:rPr lang="en-US" dirty="0"/>
            </a:br>
            <a:r>
              <a:rPr lang="en-US" dirty="0"/>
              <a:t>Negotiable – Best stories are result of a negotiation between a client and a developer – how do we come to some mutual agreement about what we are going to build, and why? Goal is to develop what the customer needs</a:t>
            </a:r>
          </a:p>
          <a:p>
            <a:endParaRPr lang="en-US" dirty="0"/>
          </a:p>
          <a:p>
            <a:r>
              <a:rPr lang="en-US" dirty="0"/>
              <a:t>Valuable – Each story should have some benefit that the client can recognize. Value might include value to your business, not just value to the user.</a:t>
            </a:r>
          </a:p>
          <a:p>
            <a:endParaRPr lang="en-US" dirty="0"/>
          </a:p>
          <a:p>
            <a:r>
              <a:rPr lang="en-US" dirty="0" err="1"/>
              <a:t>Estimatable</a:t>
            </a:r>
            <a:r>
              <a:rPr lang="en-US" dirty="0"/>
              <a:t> – As we will see in a bit, being able to estimate how long it will take to implement a user story is key to determining a reasonable scope for your project</a:t>
            </a:r>
          </a:p>
          <a:p>
            <a:endParaRPr lang="en-US" dirty="0"/>
          </a:p>
          <a:p>
            <a:r>
              <a:rPr lang="en-US" dirty="0"/>
              <a:t>Small – A rule of thumb is to average 3-4 days of work per-story. Again, we’ll see this fit in with estimation.</a:t>
            </a:r>
          </a:p>
          <a:p>
            <a:endParaRPr lang="en-US" dirty="0"/>
          </a:p>
          <a:p>
            <a:r>
              <a:rPr lang="en-US" dirty="0"/>
              <a:t>Testable – There must be some way to judge completion: for the person implementing the software, and for the end-user. </a:t>
            </a:r>
          </a:p>
          <a:p>
            <a:endParaRPr lang="en-US" dirty="0"/>
          </a:p>
          <a:p>
            <a:r>
              <a:rPr lang="en-US" dirty="0"/>
              <a:t>https://</a:t>
            </a:r>
            <a:r>
              <a:rPr lang="en-US" dirty="0" err="1"/>
              <a:t>agileforall.com</a:t>
            </a:r>
            <a:r>
              <a:rPr lang="en-US" dirty="0"/>
              <a:t>/new-to-agile-invest-in-good-user-stories/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Let’s see an example and work through some of the tricky bits</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670441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Typescript interface is similar to a Java interface.  Here is the TS syntax.  We import some types from ./Types (which we will write pretty soon now), and export the interface.</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230244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We’ve phrased this in terms of programming practices: things that you can do to make your </a:t>
            </a:r>
            <a:r>
              <a:rPr lang="en-US" sz="1200">
                <a:solidFill>
                  <a:schemeClr val="tx1"/>
                </a:solidFill>
              </a:rPr>
              <a:t>code better.</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95417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10/26/2022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10/26/2022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lstStyle>
            <a:lvl1pPr defTabSz="1219169">
              <a:defRPr spc="-85"/>
            </a:lvl1pPr>
          </a:lstStyle>
          <a:p>
            <a:r>
              <a:t>Slide Title</a:t>
            </a:r>
          </a:p>
        </p:txBody>
      </p:sp>
      <p:sp>
        <p:nvSpPr>
          <p:cNvPr id="22" name="Body Level One…"/>
          <p:cNvSpPr txBox="1">
            <a:spLocks noGrp="1"/>
          </p:cNvSpPr>
          <p:nvPr>
            <p:ph type="body" sz="quarter" idx="1" hasCustomPrompt="1"/>
          </p:nvPr>
        </p:nvSpPr>
        <p:spPr>
          <a:xfrm>
            <a:off x="603250" y="1186481"/>
            <a:ext cx="10985500" cy="467391"/>
          </a:xfrm>
          <a:prstGeom prst="rect">
            <a:avLst/>
          </a:prstGeom>
        </p:spPr>
        <p:txBody>
          <a:bodyPr lIns="45718" tIns="45718" rIns="45718" bIns="45718"/>
          <a:lstStyle>
            <a:lvl1pPr marL="0" indent="0" defTabSz="412750">
              <a:lnSpc>
                <a:spcPct val="100000"/>
              </a:lnSpc>
              <a:spcBef>
                <a:spcPts val="0"/>
              </a:spcBef>
              <a:buSzTx/>
              <a:buNone/>
              <a:defRPr sz="2750" b="1"/>
            </a:lvl1pPr>
            <a:lvl2pPr marL="654050" indent="-349250" defTabSz="412750">
              <a:lnSpc>
                <a:spcPct val="100000"/>
              </a:lnSpc>
              <a:spcBef>
                <a:spcPts val="0"/>
              </a:spcBef>
              <a:defRPr sz="2750" b="1"/>
            </a:lvl2pPr>
            <a:lvl3pPr marL="958850" indent="-349250" defTabSz="412750">
              <a:lnSpc>
                <a:spcPct val="100000"/>
              </a:lnSpc>
              <a:spcBef>
                <a:spcPts val="0"/>
              </a:spcBef>
              <a:defRPr sz="2750" b="1"/>
            </a:lvl3pPr>
            <a:lvl4pPr marL="1263650" indent="-349250" defTabSz="412750">
              <a:lnSpc>
                <a:spcPct val="100000"/>
              </a:lnSpc>
              <a:spcBef>
                <a:spcPts val="0"/>
              </a:spcBef>
              <a:defRPr sz="2750" b="1"/>
            </a:lvl4pPr>
            <a:lvl5pPr marL="1568450" indent="-349250" defTabSz="412750">
              <a:lnSpc>
                <a:spcPct val="100000"/>
              </a:lnSpc>
              <a:spcBef>
                <a:spcPts val="0"/>
              </a:spcBef>
              <a:defRPr sz="2750" b="1"/>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a:lstStyle>
            <a:lvl1pPr defTabSz="1219169"/>
          </a:lstStyle>
          <a:p>
            <a:r>
              <a:t>Slide bullet text</a:t>
            </a:r>
          </a:p>
        </p:txBody>
      </p:sp>
      <p:sp>
        <p:nvSpPr>
          <p:cNvPr id="24" name="Slide Number"/>
          <p:cNvSpPr txBox="1">
            <a:spLocks noGrp="1"/>
          </p:cNvSpPr>
          <p:nvPr>
            <p:ph type="sldNum" sz="quarter" idx="2"/>
          </p:nvPr>
        </p:nvSpPr>
        <p:spPr>
          <a:xfrm>
            <a:off x="6000750" y="6486708"/>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6665897"/>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603250" y="3562350"/>
            <a:ext cx="10985500" cy="2324100"/>
          </a:xfrm>
          <a:prstGeom prst="rect">
            <a:avLst/>
          </a:prstGeom>
        </p:spPr>
        <p:txBody>
          <a:bodyPr anchor="b"/>
          <a:lstStyle>
            <a:lvl1pPr defTabSz="1219169">
              <a:defRPr sz="5800" spc="-116">
                <a:solidFill>
                  <a:srgbClr val="000000"/>
                </a:solidFill>
              </a:defRPr>
            </a:lvl1pPr>
          </a:lstStyle>
          <a:p>
            <a:r>
              <a:t>Presentation Title</a:t>
            </a:r>
          </a:p>
        </p:txBody>
      </p:sp>
      <p:sp>
        <p:nvSpPr>
          <p:cNvPr id="33" name="Body Level One…"/>
          <p:cNvSpPr txBox="1">
            <a:spLocks noGrp="1"/>
          </p:cNvSpPr>
          <p:nvPr>
            <p:ph type="body" sz="quarter" idx="1" hasCustomPrompt="1"/>
          </p:nvPr>
        </p:nvSpPr>
        <p:spPr>
          <a:xfrm>
            <a:off x="603845" y="553069"/>
            <a:ext cx="10984311" cy="318490"/>
          </a:xfrm>
          <a:prstGeom prst="rect">
            <a:avLst/>
          </a:prstGeom>
        </p:spPr>
        <p:txBody>
          <a:bodyPr lIns="45718" tIns="45718" rIns="45718" bIns="45718"/>
          <a:lstStyle>
            <a:lvl1pPr marL="0" indent="0" defTabSz="412750">
              <a:lnSpc>
                <a:spcPct val="100000"/>
              </a:lnSpc>
              <a:spcBef>
                <a:spcPts val="0"/>
              </a:spcBef>
              <a:buSzTx/>
              <a:buNone/>
              <a:defRPr sz="1800" b="1"/>
            </a:lvl1pPr>
            <a:lvl2pPr marL="533400" indent="-228600" defTabSz="412750">
              <a:lnSpc>
                <a:spcPct val="100000"/>
              </a:lnSpc>
              <a:spcBef>
                <a:spcPts val="0"/>
              </a:spcBef>
              <a:defRPr sz="1800" b="1"/>
            </a:lvl2pPr>
            <a:lvl3pPr marL="838200" indent="-228600" defTabSz="412750">
              <a:lnSpc>
                <a:spcPct val="100000"/>
              </a:lnSpc>
              <a:spcBef>
                <a:spcPts val="0"/>
              </a:spcBef>
              <a:defRPr sz="1800" b="1"/>
            </a:lvl3pPr>
            <a:lvl4pPr marL="1143000" indent="-228600" defTabSz="412750">
              <a:lnSpc>
                <a:spcPct val="100000"/>
              </a:lnSpc>
              <a:spcBef>
                <a:spcPts val="0"/>
              </a:spcBef>
              <a:defRPr sz="1800" b="1"/>
            </a:lvl4pPr>
            <a:lvl5pPr marL="1447800" indent="-228600" defTabSz="412750">
              <a:lnSpc>
                <a:spcPct val="100000"/>
              </a:lnSpc>
              <a:spcBef>
                <a:spcPts val="0"/>
              </a:spcBef>
              <a:defRPr sz="1800" b="1"/>
            </a:lvl5p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603250" y="5804955"/>
            <a:ext cx="10985500" cy="558477"/>
          </a:xfrm>
          <a:prstGeom prst="rect">
            <a:avLst/>
          </a:prstGeom>
        </p:spPr>
        <p:txBody>
          <a:bodyPr/>
          <a:lstStyle>
            <a:lvl1pPr marL="0" indent="0" defTabSz="412750">
              <a:lnSpc>
                <a:spcPct val="100000"/>
              </a:lnSpc>
              <a:spcBef>
                <a:spcPts val="0"/>
              </a:spcBef>
              <a:buSzTx/>
              <a:buNone/>
              <a:defRPr sz="2750" b="1"/>
            </a:lvl1pPr>
          </a:lstStyle>
          <a:p>
            <a:r>
              <a:t>Presentation Subtitle</a:t>
            </a:r>
          </a:p>
        </p:txBody>
      </p:sp>
      <p:sp>
        <p:nvSpPr>
          <p:cNvPr id="35" name="Slide Number"/>
          <p:cNvSpPr txBox="1">
            <a:spLocks noGrp="1"/>
          </p:cNvSpPr>
          <p:nvPr>
            <p:ph type="sldNum" sz="quarter" idx="2"/>
          </p:nvPr>
        </p:nvSpPr>
        <p:spPr>
          <a:xfrm>
            <a:off x="6000750" y="6486708"/>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8362731"/>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603250" y="635000"/>
            <a:ext cx="4889500" cy="2941137"/>
          </a:xfrm>
          <a:prstGeom prst="rect">
            <a:avLst/>
          </a:prstGeom>
        </p:spPr>
        <p:txBody>
          <a:bodyPr anchor="b"/>
          <a:lstStyle>
            <a:lvl1pPr defTabSz="1219169">
              <a:defRPr spc="-85">
                <a:solidFill>
                  <a:srgbClr val="000000"/>
                </a:solidFill>
              </a:defRPr>
            </a:lvl1pPr>
          </a:lstStyle>
          <a:p>
            <a:r>
              <a:t>Slide Title</a:t>
            </a:r>
          </a:p>
        </p:txBody>
      </p:sp>
      <p:sp>
        <p:nvSpPr>
          <p:cNvPr id="44" name="Body Level One…"/>
          <p:cNvSpPr txBox="1">
            <a:spLocks noGrp="1"/>
          </p:cNvSpPr>
          <p:nvPr>
            <p:ph type="body" sz="quarter" idx="1" hasCustomPrompt="1"/>
          </p:nvPr>
        </p:nvSpPr>
        <p:spPr>
          <a:xfrm>
            <a:off x="603250" y="3530288"/>
            <a:ext cx="4889500" cy="2692712"/>
          </a:xfrm>
          <a:prstGeom prst="rect">
            <a:avLst/>
          </a:prstGeom>
        </p:spPr>
        <p:txBody>
          <a:bodyPr/>
          <a:lstStyle>
            <a:lvl1pPr marL="0" indent="0" defTabSz="412750">
              <a:lnSpc>
                <a:spcPct val="100000"/>
              </a:lnSpc>
              <a:spcBef>
                <a:spcPts val="0"/>
              </a:spcBef>
              <a:buSzTx/>
              <a:buNone/>
              <a:defRPr sz="2750" b="1"/>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292908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603248" y="2266950"/>
            <a:ext cx="10985503" cy="2324100"/>
          </a:xfrm>
          <a:prstGeom prst="rect">
            <a:avLst/>
          </a:prstGeom>
        </p:spPr>
        <p:txBody>
          <a:bodyPr anchor="ctr"/>
          <a:lstStyle>
            <a:lvl1pPr defTabSz="1219169">
              <a:defRPr sz="5800" b="0" spc="-116">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4289852"/>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603250" y="539750"/>
            <a:ext cx="10985500" cy="717550"/>
          </a:xfrm>
          <a:prstGeom prst="rect">
            <a:avLst/>
          </a:prstGeom>
        </p:spPr>
        <p:txBody>
          <a:bodyPr/>
          <a:lstStyle>
            <a:lvl1pPr defTabSz="1219169">
              <a:defRPr spc="-85"/>
            </a:lvl1pPr>
          </a:lstStyle>
          <a:p>
            <a:r>
              <a:t>Agenda Title</a:t>
            </a:r>
          </a:p>
        </p:txBody>
      </p:sp>
      <p:sp>
        <p:nvSpPr>
          <p:cNvPr id="61" name="Body Level One…"/>
          <p:cNvSpPr txBox="1">
            <a:spLocks noGrp="1"/>
          </p:cNvSpPr>
          <p:nvPr>
            <p:ph type="body" sz="quarter" idx="1" hasCustomPrompt="1"/>
          </p:nvPr>
        </p:nvSpPr>
        <p:spPr>
          <a:xfrm>
            <a:off x="603250" y="1186481"/>
            <a:ext cx="10985500" cy="467391"/>
          </a:xfrm>
          <a:prstGeom prst="rect">
            <a:avLst/>
          </a:prstGeom>
        </p:spPr>
        <p:txBody>
          <a:bodyPr lIns="45718" tIns="45718" rIns="45718" bIns="45718"/>
          <a:lstStyle>
            <a:lvl1pPr marL="0" indent="0" defTabSz="412750">
              <a:lnSpc>
                <a:spcPct val="100000"/>
              </a:lnSpc>
              <a:spcBef>
                <a:spcPts val="0"/>
              </a:spcBef>
              <a:buSzTx/>
              <a:buNone/>
              <a:defRPr sz="2750" b="1"/>
            </a:lvl1pPr>
            <a:lvl2pPr marL="654050" indent="-349250" defTabSz="412750">
              <a:lnSpc>
                <a:spcPct val="100000"/>
              </a:lnSpc>
              <a:spcBef>
                <a:spcPts val="0"/>
              </a:spcBef>
              <a:defRPr sz="2750" b="1"/>
            </a:lvl2pPr>
            <a:lvl3pPr marL="958850" indent="-349250" defTabSz="412750">
              <a:lnSpc>
                <a:spcPct val="100000"/>
              </a:lnSpc>
              <a:spcBef>
                <a:spcPts val="0"/>
              </a:spcBef>
              <a:defRPr sz="2750" b="1"/>
            </a:lvl3pPr>
            <a:lvl4pPr marL="1263650" indent="-349250" defTabSz="412750">
              <a:lnSpc>
                <a:spcPct val="100000"/>
              </a:lnSpc>
              <a:spcBef>
                <a:spcPts val="0"/>
              </a:spcBef>
              <a:defRPr sz="2750" b="1"/>
            </a:lvl4pPr>
            <a:lvl5pPr marL="1568450" indent="-349250" defTabSz="412750">
              <a:lnSpc>
                <a:spcPct val="100000"/>
              </a:lnSpc>
              <a:spcBef>
                <a:spcPts val="0"/>
              </a:spcBef>
              <a:defRPr sz="2750" b="1"/>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xfrm>
            <a:off x="603250" y="2124252"/>
            <a:ext cx="10985500" cy="4128007"/>
          </a:xfrm>
          <a:prstGeom prst="rect">
            <a:avLst/>
          </a:prstGeom>
        </p:spPr>
        <p:txBody>
          <a:bodyPr/>
          <a:lstStyle>
            <a:lvl1pPr marL="0" indent="0" defTabSz="412750">
              <a:lnSpc>
                <a:spcPct val="100000"/>
              </a:lnSpc>
              <a:spcBef>
                <a:spcPts val="900"/>
              </a:spcBef>
              <a:buSzTx/>
              <a:buNone/>
              <a:defRPr sz="2750" spc="-50"/>
            </a:lvl1pPr>
          </a:lstStyle>
          <a:p>
            <a:r>
              <a:t>Agenda Topics</a:t>
            </a:r>
          </a:p>
        </p:txBody>
      </p:sp>
      <p:sp>
        <p:nvSpPr>
          <p:cNvPr id="63" name="Slide Number"/>
          <p:cNvSpPr txBox="1">
            <a:spLocks noGrp="1"/>
          </p:cNvSpPr>
          <p:nvPr>
            <p:ph type="sldNum" sz="quarter" idx="2"/>
          </p:nvPr>
        </p:nvSpPr>
        <p:spPr>
          <a:xfrm>
            <a:off x="6000750" y="6486708"/>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3668599"/>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gn="ctr" defTabSz="1219169">
              <a:lnSpc>
                <a:spcPct val="80000"/>
              </a:lnSpc>
              <a:spcBef>
                <a:spcPts val="0"/>
              </a:spcBef>
              <a:buSzTx/>
              <a:buNone/>
              <a:defRPr sz="5800" spc="-116">
                <a:latin typeface="Helvetica Neue Medium"/>
                <a:ea typeface="Helvetica Neue Medium"/>
                <a:cs typeface="Helvetica Neue Medium"/>
                <a:sym typeface="Helvetica Neue Medium"/>
              </a:defRPr>
            </a:lvl1pPr>
            <a:lvl2pPr marL="0" indent="0" algn="ctr" defTabSz="1219169">
              <a:lnSpc>
                <a:spcPct val="80000"/>
              </a:lnSpc>
              <a:spcBef>
                <a:spcPts val="0"/>
              </a:spcBef>
              <a:buSzTx/>
              <a:buNone/>
              <a:defRPr sz="5800" spc="-116">
                <a:latin typeface="Helvetica Neue Medium"/>
                <a:ea typeface="Helvetica Neue Medium"/>
                <a:cs typeface="Helvetica Neue Medium"/>
                <a:sym typeface="Helvetica Neue Medium"/>
              </a:defRPr>
            </a:lvl2pPr>
            <a:lvl3pPr marL="0" indent="0" algn="ctr" defTabSz="1219169">
              <a:lnSpc>
                <a:spcPct val="80000"/>
              </a:lnSpc>
              <a:spcBef>
                <a:spcPts val="0"/>
              </a:spcBef>
              <a:buSzTx/>
              <a:buNone/>
              <a:defRPr sz="5800" spc="-116">
                <a:latin typeface="Helvetica Neue Medium"/>
                <a:ea typeface="Helvetica Neue Medium"/>
                <a:cs typeface="Helvetica Neue Medium"/>
                <a:sym typeface="Helvetica Neue Medium"/>
              </a:defRPr>
            </a:lvl3pPr>
            <a:lvl4pPr marL="0" indent="0" algn="ctr" defTabSz="1219169">
              <a:lnSpc>
                <a:spcPct val="80000"/>
              </a:lnSpc>
              <a:spcBef>
                <a:spcPts val="0"/>
              </a:spcBef>
              <a:buSzTx/>
              <a:buNone/>
              <a:defRPr sz="5800" spc="-116">
                <a:latin typeface="Helvetica Neue Medium"/>
                <a:ea typeface="Helvetica Neue Medium"/>
                <a:cs typeface="Helvetica Neue Medium"/>
                <a:sym typeface="Helvetica Neue Medium"/>
              </a:defRPr>
            </a:lvl4pPr>
            <a:lvl5pPr marL="0" indent="0" algn="ctr" defTabSz="1219169">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xfrm>
            <a:off x="6000750" y="6486708"/>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41263070"/>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603250" y="537963"/>
            <a:ext cx="10985500" cy="3620793"/>
          </a:xfrm>
          <a:prstGeom prst="rect">
            <a:avLst/>
          </a:prstGeom>
        </p:spPr>
        <p:txBody>
          <a:bodyPr anchor="b"/>
          <a:lstStyle>
            <a:lvl1pPr marL="0" indent="0" algn="ctr" defTabSz="1219169">
              <a:lnSpc>
                <a:spcPct val="80000"/>
              </a:lnSpc>
              <a:spcBef>
                <a:spcPts val="0"/>
              </a:spcBef>
              <a:buSzTx/>
              <a:buNone/>
              <a:defRPr sz="12500" b="1" spc="-125"/>
            </a:lvl1pPr>
            <a:lvl2pPr marL="0" indent="0" algn="ctr" defTabSz="1219169">
              <a:lnSpc>
                <a:spcPct val="80000"/>
              </a:lnSpc>
              <a:spcBef>
                <a:spcPts val="0"/>
              </a:spcBef>
              <a:buSzTx/>
              <a:buNone/>
              <a:defRPr sz="12500" b="1" spc="-125"/>
            </a:lvl2pPr>
            <a:lvl3pPr marL="0" indent="0" algn="ctr" defTabSz="1219169">
              <a:lnSpc>
                <a:spcPct val="80000"/>
              </a:lnSpc>
              <a:spcBef>
                <a:spcPts val="0"/>
              </a:spcBef>
              <a:buSzTx/>
              <a:buNone/>
              <a:defRPr sz="12500" b="1" spc="-125"/>
            </a:lvl3pPr>
            <a:lvl4pPr marL="0" indent="0" algn="ctr" defTabSz="1219169">
              <a:lnSpc>
                <a:spcPct val="80000"/>
              </a:lnSpc>
              <a:spcBef>
                <a:spcPts val="0"/>
              </a:spcBef>
              <a:buSzTx/>
              <a:buNone/>
              <a:defRPr sz="12500" b="1" spc="-125"/>
            </a:lvl4pPr>
            <a:lvl5pPr marL="0" indent="0" algn="ctr" defTabSz="1219169">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603250" y="4131090"/>
            <a:ext cx="10985500" cy="467390"/>
          </a:xfrm>
          <a:prstGeom prst="rect">
            <a:avLst/>
          </a:prstGeom>
        </p:spPr>
        <p:txBody>
          <a:bodyPr lIns="45718" tIns="45718" rIns="45718" bIns="45718"/>
          <a:lstStyle>
            <a:lvl1pPr marL="0" indent="0" algn="ctr" defTabSz="412750">
              <a:lnSpc>
                <a:spcPct val="100000"/>
              </a:lnSpc>
              <a:spcBef>
                <a:spcPts val="0"/>
              </a:spcBef>
              <a:buSzTx/>
              <a:buNone/>
              <a:defRPr sz="2750" b="1"/>
            </a:lvl1pPr>
          </a:lstStyle>
          <a:p>
            <a:r>
              <a:t>Fact information</a:t>
            </a:r>
          </a:p>
        </p:txBody>
      </p:sp>
      <p:sp>
        <p:nvSpPr>
          <p:cNvPr id="80" name="Slide Number"/>
          <p:cNvSpPr txBox="1">
            <a:spLocks noGrp="1"/>
          </p:cNvSpPr>
          <p:nvPr>
            <p:ph type="sldNum" sz="quarter" idx="2"/>
          </p:nvPr>
        </p:nvSpPr>
        <p:spPr>
          <a:xfrm>
            <a:off x="6000750" y="6486708"/>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98863749"/>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1215012" y="5337727"/>
            <a:ext cx="10100027" cy="318490"/>
          </a:xfrm>
          <a:prstGeom prst="rect">
            <a:avLst/>
          </a:prstGeom>
        </p:spPr>
        <p:txBody>
          <a:bodyPr lIns="45718" tIns="45718" rIns="45718" bIns="45718"/>
          <a:lstStyle>
            <a:lvl1pPr marL="0" indent="0" defTabSz="412750">
              <a:lnSpc>
                <a:spcPct val="100000"/>
              </a:lnSpc>
              <a:spcBef>
                <a:spcPts val="0"/>
              </a:spcBef>
              <a:buSzTx/>
              <a:buNone/>
              <a:defRPr sz="1800" b="1"/>
            </a:lvl1pPr>
            <a:lvl2pPr marL="533400" indent="-228600" defTabSz="412750">
              <a:lnSpc>
                <a:spcPct val="100000"/>
              </a:lnSpc>
              <a:spcBef>
                <a:spcPts val="0"/>
              </a:spcBef>
              <a:defRPr sz="1800" b="1"/>
            </a:lvl2pPr>
            <a:lvl3pPr marL="838200" indent="-228600" defTabSz="412750">
              <a:lnSpc>
                <a:spcPct val="100000"/>
              </a:lnSpc>
              <a:spcBef>
                <a:spcPts val="0"/>
              </a:spcBef>
              <a:defRPr sz="1800" b="1"/>
            </a:lvl3pPr>
            <a:lvl4pPr marL="1143000" indent="-228600" defTabSz="412750">
              <a:lnSpc>
                <a:spcPct val="100000"/>
              </a:lnSpc>
              <a:spcBef>
                <a:spcPts val="0"/>
              </a:spcBef>
              <a:defRPr sz="1800" b="1"/>
            </a:lvl4pPr>
            <a:lvl5pPr marL="1447800" indent="-228600" defTabSz="412750">
              <a:lnSpc>
                <a:spcPct val="100000"/>
              </a:lnSpc>
              <a:spcBef>
                <a:spcPts val="0"/>
              </a:spcBef>
              <a:defRPr sz="1800" b="1"/>
            </a:lvl5p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876962" y="2469930"/>
            <a:ext cx="10438077" cy="1918141"/>
          </a:xfrm>
          <a:prstGeom prst="rect">
            <a:avLst/>
          </a:prstGeom>
        </p:spPr>
        <p:txBody>
          <a:bodyPr/>
          <a:lstStyle>
            <a:lvl1pPr marL="234950" indent="-150438" defTabSz="1219169">
              <a:spcBef>
                <a:spcPts val="0"/>
              </a:spcBef>
              <a:buSzTx/>
              <a:buNone/>
              <a:defRPr sz="4250" spc="-1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xfrm>
            <a:off x="6000750" y="6486708"/>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60643413"/>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xfrm>
            <a:off x="6000750" y="6486708"/>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76745661"/>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xfrm>
            <a:off x="6000750" y="6486708"/>
            <a:ext cx="243656" cy="241092"/>
          </a:xfrm>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75312178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10/26/2022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xfrm>
            <a:off x="6000750" y="6486708"/>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95705786"/>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603250" y="539750"/>
            <a:ext cx="10985500" cy="716582"/>
          </a:xfrm>
          <a:prstGeom prst="rect">
            <a:avLst/>
          </a:prstGeom>
        </p:spPr>
        <p:txBody>
          <a:bodyPr anchor="b"/>
          <a:lstStyle>
            <a:lvl1pPr defTabSz="1219169">
              <a:defRPr spc="-85"/>
            </a:lvl1pPr>
          </a:lstStyle>
          <a:p>
            <a:r>
              <a:t>Title Text</a:t>
            </a:r>
          </a:p>
        </p:txBody>
      </p:sp>
      <p:sp>
        <p:nvSpPr>
          <p:cNvPr id="122" name="Body Level One…"/>
          <p:cNvSpPr txBox="1">
            <a:spLocks noGrp="1"/>
          </p:cNvSpPr>
          <p:nvPr>
            <p:ph type="body" sz="half" idx="1"/>
          </p:nvPr>
        </p:nvSpPr>
        <p:spPr>
          <a:xfrm>
            <a:off x="838200" y="1825625"/>
            <a:ext cx="5181600" cy="4351338"/>
          </a:xfrm>
          <a:prstGeom prst="rect">
            <a:avLst/>
          </a:prstGeom>
        </p:spPr>
        <p:txBody>
          <a:bodyPr/>
          <a:lstStyle>
            <a:lvl1pPr defTabSz="1219169"/>
            <a:lvl2pPr defTabSz="1219169"/>
            <a:lvl3pPr defTabSz="1219169"/>
            <a:lvl4pPr defTabSz="1219169"/>
            <a:lvl5pPr defTabSz="1219169"/>
          </a:lstStyle>
          <a:p>
            <a:r>
              <a:t>Body Level One</a:t>
            </a:r>
          </a:p>
          <a:p>
            <a:pPr lvl="1"/>
            <a:r>
              <a:t>Body Level Two</a:t>
            </a:r>
          </a:p>
          <a:p>
            <a:pPr lvl="2"/>
            <a:r>
              <a:t>Body Level Three</a:t>
            </a:r>
          </a:p>
          <a:p>
            <a:pPr lvl="3"/>
            <a:r>
              <a:t>Body Level Four</a:t>
            </a:r>
          </a:p>
          <a:p>
            <a:pPr lvl="4"/>
            <a:r>
              <a:t>Body Level Five</a:t>
            </a:r>
          </a:p>
        </p:txBody>
      </p:sp>
      <p:sp>
        <p:nvSpPr>
          <p:cNvPr id="123" name="Straight Connector 8"/>
          <p:cNvSpPr/>
          <p:nvPr/>
        </p:nvSpPr>
        <p:spPr>
          <a:xfrm>
            <a:off x="838200" y="1690688"/>
            <a:ext cx="10515601" cy="1"/>
          </a:xfrm>
          <a:prstGeom prst="line">
            <a:avLst/>
          </a:prstGeom>
          <a:ln>
            <a:solidFill>
              <a:srgbClr val="009EF9"/>
            </a:solidFill>
          </a:ln>
        </p:spPr>
        <p:txBody>
          <a:bodyPr lIns="22859" tIns="22859" rIns="22859" bIns="22859"/>
          <a:lstStyle/>
          <a:p>
            <a:endParaRPr sz="900"/>
          </a:p>
        </p:txBody>
      </p:sp>
      <p:sp>
        <p:nvSpPr>
          <p:cNvPr id="124" name="Slide Number"/>
          <p:cNvSpPr txBox="1">
            <a:spLocks noGrp="1"/>
          </p:cNvSpPr>
          <p:nvPr>
            <p:ph type="sldNum" sz="quarter" idx="2"/>
          </p:nvPr>
        </p:nvSpPr>
        <p:spPr>
          <a:xfrm>
            <a:off x="6000750" y="6486709"/>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59661729"/>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1" name="Title Text"/>
          <p:cNvSpPr txBox="1">
            <a:spLocks noGrp="1"/>
          </p:cNvSpPr>
          <p:nvPr>
            <p:ph type="title"/>
          </p:nvPr>
        </p:nvSpPr>
        <p:spPr>
          <a:xfrm>
            <a:off x="838200" y="18256"/>
            <a:ext cx="10515600" cy="1325563"/>
          </a:xfrm>
          <a:prstGeom prst="rect">
            <a:avLst/>
          </a:prstGeom>
        </p:spPr>
        <p:txBody>
          <a:bodyPr anchor="b"/>
          <a:lstStyle>
            <a:lvl1pPr defTabSz="1219169">
              <a:defRPr sz="3600" spc="-85"/>
            </a:lvl1pPr>
          </a:lstStyle>
          <a:p>
            <a:r>
              <a:t>Title Text</a:t>
            </a:r>
          </a:p>
        </p:txBody>
      </p:sp>
      <p:sp>
        <p:nvSpPr>
          <p:cNvPr id="132" name="Body Level One…"/>
          <p:cNvSpPr txBox="1">
            <a:spLocks noGrp="1"/>
          </p:cNvSpPr>
          <p:nvPr>
            <p:ph type="body" idx="1"/>
          </p:nvPr>
        </p:nvSpPr>
        <p:spPr>
          <a:xfrm>
            <a:off x="838200" y="1500160"/>
            <a:ext cx="7887346" cy="4351339"/>
          </a:xfrm>
          <a:prstGeom prst="rect">
            <a:avLst/>
          </a:prstGeom>
        </p:spPr>
        <p:txBody>
          <a:bodyPr/>
          <a:lstStyle>
            <a:lvl1pPr defTabSz="1219169"/>
            <a:lvl2pPr defTabSz="1219169"/>
            <a:lvl3pPr defTabSz="1219169"/>
            <a:lvl4pPr defTabSz="1219169"/>
            <a:lvl5pPr defTabSz="1219169"/>
          </a:lstStyle>
          <a:p>
            <a:r>
              <a:t>Body Level One</a:t>
            </a:r>
          </a:p>
          <a:p>
            <a:pPr lvl="1"/>
            <a:r>
              <a:t>Body Level Two</a:t>
            </a:r>
          </a:p>
          <a:p>
            <a:pPr lvl="2"/>
            <a:r>
              <a:t>Body Level Three</a:t>
            </a:r>
          </a:p>
          <a:p>
            <a:pPr lvl="3"/>
            <a:r>
              <a:t>Body Level Four</a:t>
            </a:r>
          </a:p>
          <a:p>
            <a:pPr lvl="4"/>
            <a:r>
              <a:t>Body Level Five</a:t>
            </a:r>
          </a:p>
        </p:txBody>
      </p:sp>
      <p:sp>
        <p:nvSpPr>
          <p:cNvPr id="133" name="Straight Connector 7"/>
          <p:cNvSpPr/>
          <p:nvPr/>
        </p:nvSpPr>
        <p:spPr>
          <a:xfrm>
            <a:off x="838200" y="1429058"/>
            <a:ext cx="10515601" cy="1"/>
          </a:xfrm>
          <a:prstGeom prst="line">
            <a:avLst/>
          </a:prstGeom>
          <a:ln>
            <a:solidFill>
              <a:srgbClr val="009EF9"/>
            </a:solidFill>
          </a:ln>
        </p:spPr>
        <p:txBody>
          <a:bodyPr lIns="22859" tIns="22859" rIns="22859" bIns="22859"/>
          <a:lstStyle/>
          <a:p>
            <a:endParaRPr sz="900"/>
          </a:p>
        </p:txBody>
      </p:sp>
      <p:sp>
        <p:nvSpPr>
          <p:cNvPr id="134" name="Slide Number"/>
          <p:cNvSpPr txBox="1">
            <a:spLocks noGrp="1"/>
          </p:cNvSpPr>
          <p:nvPr>
            <p:ph type="sldNum" sz="quarter" idx="2"/>
          </p:nvPr>
        </p:nvSpPr>
        <p:spPr>
          <a:xfrm>
            <a:off x="6000750" y="6486709"/>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54235122"/>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41" name="Slide Title"/>
          <p:cNvSpPr txBox="1">
            <a:spLocks noGrp="1"/>
          </p:cNvSpPr>
          <p:nvPr>
            <p:ph type="title" hasCustomPrompt="1"/>
          </p:nvPr>
        </p:nvSpPr>
        <p:spPr>
          <a:prstGeom prst="rect">
            <a:avLst/>
          </a:prstGeom>
        </p:spPr>
        <p:txBody>
          <a:bodyPr/>
          <a:lstStyle/>
          <a:p>
            <a:r>
              <a:t>Slide Title</a:t>
            </a:r>
          </a:p>
        </p:txBody>
      </p:sp>
      <p:sp>
        <p:nvSpPr>
          <p:cNvPr id="14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1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7941624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10/26/2022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093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254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6191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10/26/2022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2664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10/26/2022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432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10/26/2022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77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10/26/2022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4246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10/26/2022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9889976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10/26/2022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7380837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10/26/2022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7543680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10/26/2022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96940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10/26/2022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5820784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467236962"/>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525311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600670" y="5929931"/>
            <a:ext cx="10985502" cy="318490"/>
          </a:xfrm>
          <a:prstGeom prst="rect">
            <a:avLst/>
          </a:prstGeom>
        </p:spPr>
        <p:txBody>
          <a:bodyPr lIns="45718" tIns="45718" rIns="45718" bIns="45718"/>
          <a:lstStyle>
            <a:lvl1pPr marL="0" indent="0" defTabSz="412750">
              <a:lnSpc>
                <a:spcPct val="100000"/>
              </a:lnSpc>
              <a:spcBef>
                <a:spcPts val="0"/>
              </a:spcBef>
              <a:buSzTx/>
              <a:buNone/>
              <a:defRPr sz="1800" b="1"/>
            </a:lvl1pPr>
            <a:lvl2pPr marL="533400" indent="-228600" defTabSz="412750">
              <a:lnSpc>
                <a:spcPct val="100000"/>
              </a:lnSpc>
              <a:spcBef>
                <a:spcPts val="0"/>
              </a:spcBef>
              <a:defRPr sz="1800" b="1"/>
            </a:lvl2pPr>
            <a:lvl3pPr marL="838200" indent="-228600" defTabSz="412750">
              <a:lnSpc>
                <a:spcPct val="100000"/>
              </a:lnSpc>
              <a:spcBef>
                <a:spcPts val="0"/>
              </a:spcBef>
              <a:defRPr sz="1800" b="1"/>
            </a:lvl3pPr>
            <a:lvl4pPr marL="1143000" indent="-228600" defTabSz="412750">
              <a:lnSpc>
                <a:spcPct val="100000"/>
              </a:lnSpc>
              <a:spcBef>
                <a:spcPts val="0"/>
              </a:spcBef>
              <a:defRPr sz="1800" b="1"/>
            </a:lvl4pPr>
            <a:lvl5pPr marL="1447800" indent="-228600" defTabSz="412750">
              <a:lnSpc>
                <a:spcPct val="100000"/>
              </a:lnSpc>
              <a:spcBef>
                <a:spcPts val="0"/>
              </a:spcBef>
              <a:defRPr sz="18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603248" y="1287496"/>
            <a:ext cx="10985503"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0354865"/>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Body Level One…"/>
          <p:cNvSpPr txBox="1">
            <a:spLocks noGrp="1"/>
          </p:cNvSpPr>
          <p:nvPr>
            <p:ph type="body" sz="quarter" idx="1" hasCustomPrompt="1"/>
          </p:nvPr>
        </p:nvSpPr>
        <p:spPr>
          <a:xfrm>
            <a:off x="603250" y="1186481"/>
            <a:ext cx="10985500" cy="467391"/>
          </a:xfrm>
          <a:prstGeom prst="rect">
            <a:avLst/>
          </a:prstGeom>
        </p:spPr>
        <p:txBody>
          <a:bodyPr lIns="45718" tIns="45718" rIns="45718" bIns="45718"/>
          <a:lstStyle>
            <a:lvl1pPr marL="0" indent="0" defTabSz="412750">
              <a:lnSpc>
                <a:spcPct val="100000"/>
              </a:lnSpc>
              <a:spcBef>
                <a:spcPts val="0"/>
              </a:spcBef>
              <a:buSzTx/>
              <a:buNone/>
              <a:defRPr sz="2750" b="1"/>
            </a:lvl1pPr>
            <a:lvl2pPr marL="654050" indent="-349250" defTabSz="412750">
              <a:lnSpc>
                <a:spcPct val="100000"/>
              </a:lnSpc>
              <a:spcBef>
                <a:spcPts val="0"/>
              </a:spcBef>
              <a:defRPr sz="2750" b="1"/>
            </a:lvl2pPr>
            <a:lvl3pPr marL="958850" indent="-349250" defTabSz="412750">
              <a:lnSpc>
                <a:spcPct val="100000"/>
              </a:lnSpc>
              <a:spcBef>
                <a:spcPts val="0"/>
              </a:spcBef>
              <a:defRPr sz="2750" b="1"/>
            </a:lvl3pPr>
            <a:lvl4pPr marL="1263650" indent="-349250" defTabSz="412750">
              <a:lnSpc>
                <a:spcPct val="100000"/>
              </a:lnSpc>
              <a:spcBef>
                <a:spcPts val="0"/>
              </a:spcBef>
              <a:defRPr sz="2750" b="1"/>
            </a:lvl4pPr>
            <a:lvl5pPr marL="1568450" indent="-349250" defTabSz="412750">
              <a:lnSpc>
                <a:spcPct val="100000"/>
              </a:lnSpc>
              <a:spcBef>
                <a:spcPts val="0"/>
              </a:spcBef>
              <a:defRPr sz="2750" b="1"/>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prstGeom prst="rect">
            <a:avLst/>
          </a:prstGeom>
        </p:spPr>
        <p:txBody>
          <a:body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72711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10/26/2022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603250" y="3562350"/>
            <a:ext cx="10985500" cy="2324100"/>
          </a:xfrm>
          <a:prstGeom prst="rect">
            <a:avLst/>
          </a:prstGeom>
        </p:spPr>
        <p:txBody>
          <a:bodyPr anchor="b"/>
          <a:lstStyle>
            <a:lvl1pPr>
              <a:defRPr sz="5800" spc="-116">
                <a:solidFill>
                  <a:srgbClr val="000000"/>
                </a:solidFill>
              </a:defRPr>
            </a:lvl1pPr>
          </a:lstStyle>
          <a:p>
            <a:r>
              <a:t>Presentation Title</a:t>
            </a:r>
          </a:p>
        </p:txBody>
      </p:sp>
      <p:sp>
        <p:nvSpPr>
          <p:cNvPr id="33" name="Body Level One…"/>
          <p:cNvSpPr txBox="1">
            <a:spLocks noGrp="1"/>
          </p:cNvSpPr>
          <p:nvPr>
            <p:ph type="body" sz="quarter" idx="1" hasCustomPrompt="1"/>
          </p:nvPr>
        </p:nvSpPr>
        <p:spPr>
          <a:xfrm>
            <a:off x="603845" y="553069"/>
            <a:ext cx="10984311" cy="318490"/>
          </a:xfrm>
          <a:prstGeom prst="rect">
            <a:avLst/>
          </a:prstGeom>
        </p:spPr>
        <p:txBody>
          <a:bodyPr lIns="45718" tIns="45718" rIns="45718" bIns="45718"/>
          <a:lstStyle>
            <a:lvl1pPr marL="0" indent="0" defTabSz="412750">
              <a:lnSpc>
                <a:spcPct val="100000"/>
              </a:lnSpc>
              <a:spcBef>
                <a:spcPts val="0"/>
              </a:spcBef>
              <a:buSzTx/>
              <a:buNone/>
              <a:defRPr sz="1800" b="1"/>
            </a:lvl1pPr>
            <a:lvl2pPr marL="533400" indent="-228600" defTabSz="412750">
              <a:lnSpc>
                <a:spcPct val="100000"/>
              </a:lnSpc>
              <a:spcBef>
                <a:spcPts val="0"/>
              </a:spcBef>
              <a:defRPr sz="1800" b="1"/>
            </a:lvl2pPr>
            <a:lvl3pPr marL="838200" indent="-228600" defTabSz="412750">
              <a:lnSpc>
                <a:spcPct val="100000"/>
              </a:lnSpc>
              <a:spcBef>
                <a:spcPts val="0"/>
              </a:spcBef>
              <a:defRPr sz="1800" b="1"/>
            </a:lvl3pPr>
            <a:lvl4pPr marL="1143000" indent="-228600" defTabSz="412750">
              <a:lnSpc>
                <a:spcPct val="100000"/>
              </a:lnSpc>
              <a:spcBef>
                <a:spcPts val="0"/>
              </a:spcBef>
              <a:defRPr sz="1800" b="1"/>
            </a:lvl4pPr>
            <a:lvl5pPr marL="1447800" indent="-228600" defTabSz="412750">
              <a:lnSpc>
                <a:spcPct val="100000"/>
              </a:lnSpc>
              <a:spcBef>
                <a:spcPts val="0"/>
              </a:spcBef>
              <a:defRPr sz="1800" b="1"/>
            </a:lvl5p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603250" y="5804955"/>
            <a:ext cx="10985500" cy="558477"/>
          </a:xfrm>
          <a:prstGeom prst="rect">
            <a:avLst/>
          </a:prstGeom>
        </p:spPr>
        <p:txBody>
          <a:bodyPr/>
          <a:lstStyle>
            <a:lvl1pPr marL="0" indent="0" defTabSz="412750">
              <a:lnSpc>
                <a:spcPct val="100000"/>
              </a:lnSpc>
              <a:spcBef>
                <a:spcPts val="0"/>
              </a:spcBef>
              <a:buSzTx/>
              <a:buNone/>
              <a:defRPr sz="2750" b="1"/>
            </a:lvl1pPr>
          </a:lstStyle>
          <a:p>
            <a:r>
              <a:t>Presentation Subtitle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6673926"/>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603250" y="635000"/>
            <a:ext cx="4889500" cy="2941137"/>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603250" y="3530288"/>
            <a:ext cx="4889500" cy="2692712"/>
          </a:xfrm>
          <a:prstGeom prst="rect">
            <a:avLst/>
          </a:prstGeom>
        </p:spPr>
        <p:txBody>
          <a:bodyPr/>
          <a:lstStyle>
            <a:lvl1pPr marL="0" indent="0" defTabSz="412750">
              <a:lnSpc>
                <a:spcPct val="100000"/>
              </a:lnSpc>
              <a:spcBef>
                <a:spcPts val="0"/>
              </a:spcBef>
              <a:buSzTx/>
              <a:buNone/>
              <a:defRPr sz="2750" b="1"/>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1144515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603248" y="2266950"/>
            <a:ext cx="10985503" cy="2324100"/>
          </a:xfrm>
          <a:prstGeom prst="rect">
            <a:avLst/>
          </a:prstGeom>
        </p:spPr>
        <p:txBody>
          <a:bodyPr anchor="ctr"/>
          <a:lstStyle>
            <a:lvl1pPr>
              <a:defRPr sz="5800" b="0" spc="-116">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2920734"/>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603250" y="539750"/>
            <a:ext cx="10985500" cy="717550"/>
          </a:xfrm>
          <a:prstGeom prst="rect">
            <a:avLst/>
          </a:prstGeom>
        </p:spPr>
        <p:txBody>
          <a:bodyPr/>
          <a:lstStyle>
            <a:lvl1pPr>
              <a:defRPr>
                <a:solidFill>
                  <a:srgbClr val="000000"/>
                </a:solidFill>
              </a:defRPr>
            </a:lvl1pPr>
          </a:lstStyle>
          <a:p>
            <a:r>
              <a:t>Agenda Title</a:t>
            </a:r>
          </a:p>
        </p:txBody>
      </p:sp>
      <p:sp>
        <p:nvSpPr>
          <p:cNvPr id="61" name="Body Level One…"/>
          <p:cNvSpPr txBox="1">
            <a:spLocks noGrp="1"/>
          </p:cNvSpPr>
          <p:nvPr>
            <p:ph type="body" sz="quarter" idx="1" hasCustomPrompt="1"/>
          </p:nvPr>
        </p:nvSpPr>
        <p:spPr>
          <a:xfrm>
            <a:off x="603250" y="1186481"/>
            <a:ext cx="10985500" cy="467391"/>
          </a:xfrm>
          <a:prstGeom prst="rect">
            <a:avLst/>
          </a:prstGeom>
        </p:spPr>
        <p:txBody>
          <a:bodyPr lIns="45718" tIns="45718" rIns="45718" bIns="45718"/>
          <a:lstStyle>
            <a:lvl1pPr marL="0" indent="0" defTabSz="412750">
              <a:lnSpc>
                <a:spcPct val="100000"/>
              </a:lnSpc>
              <a:spcBef>
                <a:spcPts val="0"/>
              </a:spcBef>
              <a:buSzTx/>
              <a:buNone/>
              <a:defRPr sz="2750" b="1"/>
            </a:lvl1pPr>
            <a:lvl2pPr marL="654050" indent="-349250" defTabSz="412750">
              <a:lnSpc>
                <a:spcPct val="100000"/>
              </a:lnSpc>
              <a:spcBef>
                <a:spcPts val="0"/>
              </a:spcBef>
              <a:defRPr sz="2750" b="1"/>
            </a:lvl2pPr>
            <a:lvl3pPr marL="958850" indent="-349250" defTabSz="412750">
              <a:lnSpc>
                <a:spcPct val="100000"/>
              </a:lnSpc>
              <a:spcBef>
                <a:spcPts val="0"/>
              </a:spcBef>
              <a:defRPr sz="2750" b="1"/>
            </a:lvl3pPr>
            <a:lvl4pPr marL="1263650" indent="-349250" defTabSz="412750">
              <a:lnSpc>
                <a:spcPct val="100000"/>
              </a:lnSpc>
              <a:spcBef>
                <a:spcPts val="0"/>
              </a:spcBef>
              <a:defRPr sz="2750" b="1"/>
            </a:lvl4pPr>
            <a:lvl5pPr marL="1568450" indent="-349250" defTabSz="412750">
              <a:lnSpc>
                <a:spcPct val="100000"/>
              </a:lnSpc>
              <a:spcBef>
                <a:spcPts val="0"/>
              </a:spcBef>
              <a:defRPr sz="2750" b="1"/>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prstGeom prst="rect">
            <a:avLst/>
          </a:prstGeom>
        </p:spPr>
        <p:txBody>
          <a:bodyPr/>
          <a:lstStyle>
            <a:lvl1pPr marL="0" indent="0" defTabSz="412750">
              <a:lnSpc>
                <a:spcPct val="100000"/>
              </a:lnSpc>
              <a:spcBef>
                <a:spcPts val="900"/>
              </a:spcBef>
              <a:buSzTx/>
              <a:buNone/>
              <a:defRPr sz="2750" spc="-50"/>
            </a:lvl1pPr>
          </a:lstStyle>
          <a:p>
            <a:r>
              <a:t>Agenda Topics</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34998467"/>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0665110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603250" y="537963"/>
            <a:ext cx="10985500" cy="3620793"/>
          </a:xfrm>
          <a:prstGeom prst="rect">
            <a:avLst/>
          </a:prstGeom>
        </p:spPr>
        <p:txBody>
          <a:bodyPr anchor="b"/>
          <a:lstStyle>
            <a:lvl1pPr marL="0" indent="0" algn="ctr">
              <a:lnSpc>
                <a:spcPct val="80000"/>
              </a:lnSpc>
              <a:spcBef>
                <a:spcPts val="0"/>
              </a:spcBef>
              <a:buSzTx/>
              <a:buNone/>
              <a:defRPr sz="12500" b="1" spc="-125"/>
            </a:lvl1pPr>
            <a:lvl2pPr marL="0" indent="0" algn="ctr">
              <a:lnSpc>
                <a:spcPct val="80000"/>
              </a:lnSpc>
              <a:spcBef>
                <a:spcPts val="0"/>
              </a:spcBef>
              <a:buSzTx/>
              <a:buNone/>
              <a:defRPr sz="12500" b="1" spc="-125"/>
            </a:lvl2pPr>
            <a:lvl3pPr marL="0" indent="0" algn="ctr">
              <a:lnSpc>
                <a:spcPct val="80000"/>
              </a:lnSpc>
              <a:spcBef>
                <a:spcPts val="0"/>
              </a:spcBef>
              <a:buSzTx/>
              <a:buNone/>
              <a:defRPr sz="12500" b="1" spc="-125"/>
            </a:lvl3pPr>
            <a:lvl4pPr marL="0" indent="0" algn="ctr">
              <a:lnSpc>
                <a:spcPct val="80000"/>
              </a:lnSpc>
              <a:spcBef>
                <a:spcPts val="0"/>
              </a:spcBef>
              <a:buSzTx/>
              <a:buNone/>
              <a:defRPr sz="12500" b="1" spc="-125"/>
            </a:lvl4pPr>
            <a:lvl5pPr marL="0" indent="0" algn="ctr">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603250" y="4131090"/>
            <a:ext cx="10985500" cy="467390"/>
          </a:xfrm>
          <a:prstGeom prst="rect">
            <a:avLst/>
          </a:prstGeom>
        </p:spPr>
        <p:txBody>
          <a:bodyPr lIns="45718" tIns="45718" rIns="45718" bIns="45718"/>
          <a:lstStyle>
            <a:lvl1pPr marL="0" indent="0" algn="ctr" defTabSz="412750">
              <a:lnSpc>
                <a:spcPct val="100000"/>
              </a:lnSpc>
              <a:spcBef>
                <a:spcPts val="0"/>
              </a:spcBef>
              <a:buSzTx/>
              <a:buNone/>
              <a:defRPr sz="275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96774159"/>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1215012" y="5337727"/>
            <a:ext cx="10100027" cy="318490"/>
          </a:xfrm>
          <a:prstGeom prst="rect">
            <a:avLst/>
          </a:prstGeom>
        </p:spPr>
        <p:txBody>
          <a:bodyPr lIns="45718" tIns="45718" rIns="45718" bIns="45718"/>
          <a:lstStyle>
            <a:lvl1pPr marL="0" indent="0" defTabSz="412750">
              <a:lnSpc>
                <a:spcPct val="100000"/>
              </a:lnSpc>
              <a:spcBef>
                <a:spcPts val="0"/>
              </a:spcBef>
              <a:buSzTx/>
              <a:buNone/>
              <a:defRPr sz="1800" b="1"/>
            </a:lvl1pPr>
            <a:lvl2pPr marL="533400" indent="-228600" defTabSz="412750">
              <a:lnSpc>
                <a:spcPct val="100000"/>
              </a:lnSpc>
              <a:spcBef>
                <a:spcPts val="0"/>
              </a:spcBef>
              <a:defRPr sz="1800" b="1"/>
            </a:lvl2pPr>
            <a:lvl3pPr marL="838200" indent="-228600" defTabSz="412750">
              <a:lnSpc>
                <a:spcPct val="100000"/>
              </a:lnSpc>
              <a:spcBef>
                <a:spcPts val="0"/>
              </a:spcBef>
              <a:defRPr sz="1800" b="1"/>
            </a:lvl3pPr>
            <a:lvl4pPr marL="1143000" indent="-228600" defTabSz="412750">
              <a:lnSpc>
                <a:spcPct val="100000"/>
              </a:lnSpc>
              <a:spcBef>
                <a:spcPts val="0"/>
              </a:spcBef>
              <a:defRPr sz="1800" b="1"/>
            </a:lvl4pPr>
            <a:lvl5pPr marL="1447800" indent="-228600" defTabSz="412750">
              <a:lnSpc>
                <a:spcPct val="100000"/>
              </a:lnSpc>
              <a:spcBef>
                <a:spcPts val="0"/>
              </a:spcBef>
              <a:defRPr sz="1800" b="1"/>
            </a:lvl5p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876962" y="2469930"/>
            <a:ext cx="10438077" cy="1918141"/>
          </a:xfrm>
          <a:prstGeom prst="rect">
            <a:avLst/>
          </a:prstGeom>
        </p:spPr>
        <p:txBody>
          <a:bodyPr/>
          <a:lstStyle>
            <a:lvl1pPr marL="234950" indent="-150438">
              <a:spcBef>
                <a:spcPts val="0"/>
              </a:spcBef>
              <a:buSzTx/>
              <a:buNone/>
              <a:defRPr sz="4250" spc="-1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56800073"/>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6407754"/>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0657641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5117154"/>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10/26/2022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2" name="Title Text"/>
          <p:cNvSpPr txBox="1">
            <a:spLocks noGrp="1"/>
          </p:cNvSpPr>
          <p:nvPr>
            <p:ph type="title"/>
          </p:nvPr>
        </p:nvSpPr>
        <p:spPr>
          <a:prstGeom prst="rect">
            <a:avLst/>
          </a:prstGeom>
        </p:spPr>
        <p:txBody>
          <a:bodyPr/>
          <a:lstStyle/>
          <a:p>
            <a:r>
              <a:t>Title Text</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39898017"/>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2_Title &amp; Bullets">
    <p:spTree>
      <p:nvGrpSpPr>
        <p:cNvPr id="1" name=""/>
        <p:cNvGrpSpPr/>
        <p:nvPr/>
      </p:nvGrpSpPr>
      <p:grpSpPr>
        <a:xfrm>
          <a:off x="0" y="0"/>
          <a:ext cx="0" cy="0"/>
          <a:chOff x="0" y="0"/>
          <a:chExt cx="0" cy="0"/>
        </a:xfrm>
      </p:grpSpPr>
      <p:sp>
        <p:nvSpPr>
          <p:cNvPr id="130" name="Body Level One…"/>
          <p:cNvSpPr txBox="1">
            <a:spLocks noGrp="1"/>
          </p:cNvSpPr>
          <p:nvPr>
            <p:ph type="body" idx="1"/>
          </p:nvPr>
        </p:nvSpPr>
        <p:spPr>
          <a:xfrm>
            <a:off x="358379" y="1401712"/>
            <a:ext cx="11475243" cy="4420196"/>
          </a:xfrm>
          <a:prstGeom prst="rect">
            <a:avLst/>
          </a:prstGeom>
        </p:spPr>
        <p:txBody>
          <a:bodyPr lIns="71437" tIns="71437" rIns="71437" bIns="71437"/>
          <a:lstStyle>
            <a:lvl1pPr marL="347266" indent="-347266" defTabSz="410766">
              <a:lnSpc>
                <a:spcPct val="100000"/>
              </a:lnSpc>
              <a:spcBef>
                <a:spcPts val="750"/>
              </a:spcBef>
              <a:buSzPct val="75000"/>
              <a:defRPr sz="2500">
                <a:latin typeface="Helvetica Light"/>
                <a:ea typeface="Helvetica Light"/>
                <a:cs typeface="Helvetica Light"/>
                <a:sym typeface="Helvetica Light"/>
              </a:defRPr>
            </a:lvl1pPr>
            <a:lvl2pPr marL="569516" indent="-347266" defTabSz="410766">
              <a:lnSpc>
                <a:spcPct val="100000"/>
              </a:lnSpc>
              <a:spcBef>
                <a:spcPts val="750"/>
              </a:spcBef>
              <a:buSzPct val="75000"/>
              <a:defRPr sz="2500">
                <a:latin typeface="Helvetica Light"/>
                <a:ea typeface="Helvetica Light"/>
                <a:cs typeface="Helvetica Light"/>
                <a:sym typeface="Helvetica Light"/>
              </a:defRPr>
            </a:lvl2pPr>
            <a:lvl3pPr marL="791766" indent="-347266" defTabSz="410766">
              <a:lnSpc>
                <a:spcPct val="100000"/>
              </a:lnSpc>
              <a:spcBef>
                <a:spcPts val="750"/>
              </a:spcBef>
              <a:buSzPct val="75000"/>
              <a:defRPr sz="2500">
                <a:latin typeface="Helvetica Light"/>
                <a:ea typeface="Helvetica Light"/>
                <a:cs typeface="Helvetica Light"/>
                <a:sym typeface="Helvetica Light"/>
              </a:defRPr>
            </a:lvl3pPr>
            <a:lvl4pPr marL="1014016" indent="-347266" defTabSz="410766">
              <a:lnSpc>
                <a:spcPct val="100000"/>
              </a:lnSpc>
              <a:spcBef>
                <a:spcPts val="750"/>
              </a:spcBef>
              <a:buSzPct val="75000"/>
              <a:defRPr sz="2500">
                <a:latin typeface="Helvetica Light"/>
                <a:ea typeface="Helvetica Light"/>
                <a:cs typeface="Helvetica Light"/>
                <a:sym typeface="Helvetica Light"/>
              </a:defRPr>
            </a:lvl4pPr>
            <a:lvl5pPr marL="1236266" indent="-347266" defTabSz="410766">
              <a:lnSpc>
                <a:spcPct val="100000"/>
              </a:lnSpc>
              <a:spcBef>
                <a:spcPts val="750"/>
              </a:spcBef>
              <a:buSzPct val="75000"/>
              <a:defRPr sz="25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31" name="J. Bell"/>
          <p:cNvSpPr txBox="1"/>
          <p:nvPr/>
        </p:nvSpPr>
        <p:spPr>
          <a:xfrm>
            <a:off x="100891" y="6634659"/>
            <a:ext cx="418384" cy="2106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defTabSz="821531">
              <a:defRPr sz="1800">
                <a:solidFill>
                  <a:srgbClr val="53585F"/>
                </a:solidFill>
                <a:latin typeface="Verdana"/>
                <a:ea typeface="Verdana"/>
                <a:cs typeface="Verdana"/>
                <a:sym typeface="Verdana"/>
              </a:defRPr>
            </a:lvl1pPr>
          </a:lstStyle>
          <a:p>
            <a:r>
              <a:rPr sz="900"/>
              <a:t>J. Bell</a:t>
            </a:r>
          </a:p>
        </p:txBody>
      </p:sp>
      <p:sp>
        <p:nvSpPr>
          <p:cNvPr id="132" name="GMU CS 475 Spring 2019"/>
          <p:cNvSpPr txBox="1"/>
          <p:nvPr/>
        </p:nvSpPr>
        <p:spPr>
          <a:xfrm>
            <a:off x="5322612" y="6639223"/>
            <a:ext cx="1558120" cy="2106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defTabSz="821531">
              <a:defRPr sz="1800">
                <a:solidFill>
                  <a:srgbClr val="53585F"/>
                </a:solidFill>
                <a:latin typeface="Verdana"/>
                <a:ea typeface="Verdana"/>
                <a:cs typeface="Verdana"/>
                <a:sym typeface="Verdana"/>
              </a:defRPr>
            </a:lvl1pPr>
          </a:lstStyle>
          <a:p>
            <a:r>
              <a:rPr sz="900"/>
              <a:t>GMU CS 475 Spring 2019</a:t>
            </a:r>
          </a:p>
        </p:txBody>
      </p:sp>
      <p:sp>
        <p:nvSpPr>
          <p:cNvPr id="133" name="Title Text"/>
          <p:cNvSpPr txBox="1">
            <a:spLocks noGrp="1"/>
          </p:cNvSpPr>
          <p:nvPr>
            <p:ph type="title"/>
          </p:nvPr>
        </p:nvSpPr>
        <p:spPr>
          <a:xfrm>
            <a:off x="272852" y="53578"/>
            <a:ext cx="11646297" cy="954849"/>
          </a:xfrm>
          <a:prstGeom prst="rect">
            <a:avLst/>
          </a:prstGeom>
        </p:spPr>
        <p:txBody>
          <a:bodyPr lIns="71437" tIns="71437" rIns="71437" bIns="71437" anchor="ctr"/>
          <a:lstStyle>
            <a:lvl1pPr algn="ctr" defTabSz="410766">
              <a:lnSpc>
                <a:spcPct val="100000"/>
              </a:lnSpc>
              <a:defRPr sz="5600" b="0" spc="0">
                <a:solidFill>
                  <a:srgbClr val="000000"/>
                </a:solidFill>
                <a:latin typeface="Helvetica Neue Medium"/>
                <a:ea typeface="Helvetica Neue Medium"/>
                <a:cs typeface="Helvetica Neue Medium"/>
                <a:sym typeface="Helvetica Neue Medium"/>
              </a:defRPr>
            </a:lvl1pPr>
          </a:lstStyle>
          <a:p>
            <a:r>
              <a:t>Title Text</a:t>
            </a:r>
          </a:p>
        </p:txBody>
      </p:sp>
      <p:sp>
        <p:nvSpPr>
          <p:cNvPr id="134" name="Slide Number"/>
          <p:cNvSpPr txBox="1">
            <a:spLocks noGrp="1"/>
          </p:cNvSpPr>
          <p:nvPr>
            <p:ph type="sldNum" sz="quarter" idx="2"/>
          </p:nvPr>
        </p:nvSpPr>
        <p:spPr>
          <a:xfrm>
            <a:off x="11671538" y="6616998"/>
            <a:ext cx="411971" cy="328935"/>
          </a:xfrm>
          <a:prstGeom prst="rect">
            <a:avLst/>
          </a:prstGeom>
        </p:spPr>
        <p:txBody>
          <a:bodyPr lIns="71437" tIns="71437" rIns="71437" bIns="71437" anchor="t"/>
          <a:lstStyle>
            <a:lvl1pPr defTabSz="410766">
              <a:defRPr sz="1200">
                <a:latin typeface="Verdana"/>
                <a:ea typeface="Verdana"/>
                <a:cs typeface="Verdana"/>
                <a:sym typeface="Verdana"/>
              </a:defRPr>
            </a:lvl1pPr>
          </a:lstStyle>
          <a:p>
            <a:fld id="{86CB4B4D-7CA3-9044-876B-883B54F8677D}" type="slidenum">
              <a:t>‹#›</a:t>
            </a:fld>
            <a:endParaRPr/>
          </a:p>
        </p:txBody>
      </p:sp>
    </p:spTree>
    <p:extLst>
      <p:ext uri="{BB962C8B-B14F-4D97-AF65-F5344CB8AC3E}">
        <p14:creationId xmlns:p14="http://schemas.microsoft.com/office/powerpoint/2010/main" val="3665514655"/>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3_Title &amp; Bullets">
    <p:spTree>
      <p:nvGrpSpPr>
        <p:cNvPr id="1" name=""/>
        <p:cNvGrpSpPr/>
        <p:nvPr/>
      </p:nvGrpSpPr>
      <p:grpSpPr>
        <a:xfrm>
          <a:off x="0" y="0"/>
          <a:ext cx="0" cy="0"/>
          <a:chOff x="0" y="0"/>
          <a:chExt cx="0" cy="0"/>
        </a:xfrm>
      </p:grpSpPr>
      <p:sp>
        <p:nvSpPr>
          <p:cNvPr id="141" name="Body Level One…"/>
          <p:cNvSpPr txBox="1">
            <a:spLocks noGrp="1"/>
          </p:cNvSpPr>
          <p:nvPr>
            <p:ph type="body" idx="1"/>
          </p:nvPr>
        </p:nvSpPr>
        <p:spPr>
          <a:xfrm>
            <a:off x="358379" y="1401712"/>
            <a:ext cx="11475243" cy="4420196"/>
          </a:xfrm>
          <a:prstGeom prst="rect">
            <a:avLst/>
          </a:prstGeom>
        </p:spPr>
        <p:txBody>
          <a:bodyPr lIns="71437" tIns="71437" rIns="71437" bIns="71437"/>
          <a:lstStyle>
            <a:lvl1pPr marL="347266" indent="-347266" defTabSz="410766">
              <a:lnSpc>
                <a:spcPct val="100000"/>
              </a:lnSpc>
              <a:spcBef>
                <a:spcPts val="750"/>
              </a:spcBef>
              <a:buSzPct val="75000"/>
              <a:defRPr sz="2500">
                <a:latin typeface="Helvetica Neue Light"/>
                <a:ea typeface="Helvetica Neue Light"/>
                <a:cs typeface="Helvetica Neue Light"/>
                <a:sym typeface="Helvetica Neue Light"/>
              </a:defRPr>
            </a:lvl1pPr>
            <a:lvl2pPr marL="569516" indent="-347266" defTabSz="410766">
              <a:lnSpc>
                <a:spcPct val="100000"/>
              </a:lnSpc>
              <a:spcBef>
                <a:spcPts val="750"/>
              </a:spcBef>
              <a:buSzPct val="75000"/>
              <a:defRPr sz="2500">
                <a:latin typeface="Helvetica Neue Light"/>
                <a:ea typeface="Helvetica Neue Light"/>
                <a:cs typeface="Helvetica Neue Light"/>
                <a:sym typeface="Helvetica Neue Light"/>
              </a:defRPr>
            </a:lvl2pPr>
            <a:lvl3pPr marL="791766" indent="-347266" defTabSz="410766">
              <a:lnSpc>
                <a:spcPct val="100000"/>
              </a:lnSpc>
              <a:spcBef>
                <a:spcPts val="750"/>
              </a:spcBef>
              <a:buSzPct val="75000"/>
              <a:defRPr sz="2500">
                <a:latin typeface="Helvetica Neue Light"/>
                <a:ea typeface="Helvetica Neue Light"/>
                <a:cs typeface="Helvetica Neue Light"/>
                <a:sym typeface="Helvetica Neue Light"/>
              </a:defRPr>
            </a:lvl3pPr>
            <a:lvl4pPr marL="1014016" indent="-347266" defTabSz="410766">
              <a:lnSpc>
                <a:spcPct val="100000"/>
              </a:lnSpc>
              <a:spcBef>
                <a:spcPts val="750"/>
              </a:spcBef>
              <a:buSzPct val="75000"/>
              <a:defRPr sz="2500">
                <a:latin typeface="Helvetica Neue Light"/>
                <a:ea typeface="Helvetica Neue Light"/>
                <a:cs typeface="Helvetica Neue Light"/>
                <a:sym typeface="Helvetica Neue Light"/>
              </a:defRPr>
            </a:lvl4pPr>
            <a:lvl5pPr marL="1236266" indent="-347266" defTabSz="410766">
              <a:lnSpc>
                <a:spcPct val="100000"/>
              </a:lnSpc>
              <a:spcBef>
                <a:spcPts val="750"/>
              </a:spcBef>
              <a:buSzPct val="75000"/>
              <a:defRPr sz="2500">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683691" y="6616998"/>
            <a:ext cx="331821" cy="328935"/>
          </a:xfrm>
          <a:prstGeom prst="rect">
            <a:avLst/>
          </a:prstGeom>
        </p:spPr>
        <p:txBody>
          <a:bodyPr lIns="71437" tIns="71437" rIns="71437" bIns="71437" anchor="t"/>
          <a:lstStyle>
            <a:lvl1pPr defTabSz="410766">
              <a:defRPr sz="1200"/>
            </a:lvl1pPr>
          </a:lstStyle>
          <a:p>
            <a:fld id="{86CB4B4D-7CA3-9044-876B-883B54F8677D}" type="slidenum">
              <a:t>‹#›</a:t>
            </a:fld>
            <a:endParaRPr/>
          </a:p>
        </p:txBody>
      </p:sp>
      <p:sp>
        <p:nvSpPr>
          <p:cNvPr id="143" name="J. Bell"/>
          <p:cNvSpPr txBox="1"/>
          <p:nvPr/>
        </p:nvSpPr>
        <p:spPr>
          <a:xfrm>
            <a:off x="115135" y="6634659"/>
            <a:ext cx="386324" cy="2106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defTabSz="821531">
              <a:defRPr sz="1800">
                <a:solidFill>
                  <a:srgbClr val="53585F"/>
                </a:solidFill>
              </a:defRPr>
            </a:lvl1pPr>
          </a:lstStyle>
          <a:p>
            <a:r>
              <a:rPr sz="900"/>
              <a:t>J. Bell</a:t>
            </a:r>
          </a:p>
        </p:txBody>
      </p:sp>
      <p:sp>
        <p:nvSpPr>
          <p:cNvPr id="144" name="GMU CS 475 Fall 2019"/>
          <p:cNvSpPr txBox="1"/>
          <p:nvPr/>
        </p:nvSpPr>
        <p:spPr>
          <a:xfrm>
            <a:off x="5469547" y="6639223"/>
            <a:ext cx="1264770" cy="2106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spAutoFit/>
          </a:bodyPr>
          <a:lstStyle>
            <a:lvl1pPr defTabSz="821531">
              <a:defRPr sz="1800">
                <a:solidFill>
                  <a:srgbClr val="53585F"/>
                </a:solidFill>
              </a:defRPr>
            </a:lvl1pPr>
          </a:lstStyle>
          <a:p>
            <a:r>
              <a:rPr sz="900"/>
              <a:t>GMU CS 475 Fall 2019</a:t>
            </a:r>
          </a:p>
        </p:txBody>
      </p:sp>
      <p:sp>
        <p:nvSpPr>
          <p:cNvPr id="145" name="Title Text"/>
          <p:cNvSpPr txBox="1">
            <a:spLocks noGrp="1"/>
          </p:cNvSpPr>
          <p:nvPr>
            <p:ph type="title"/>
          </p:nvPr>
        </p:nvSpPr>
        <p:spPr>
          <a:xfrm>
            <a:off x="272852" y="53578"/>
            <a:ext cx="11646297" cy="954849"/>
          </a:xfrm>
          <a:prstGeom prst="rect">
            <a:avLst/>
          </a:prstGeom>
        </p:spPr>
        <p:txBody>
          <a:bodyPr lIns="71437" tIns="71437" rIns="71437" bIns="71437" anchor="ctr"/>
          <a:lstStyle>
            <a:lvl1pPr algn="ctr" defTabSz="410766">
              <a:lnSpc>
                <a:spcPct val="100000"/>
              </a:lnSpc>
              <a:defRPr sz="5600" b="0" spc="0">
                <a:solidFill>
                  <a:srgbClr val="000000"/>
                </a:solidFill>
                <a:latin typeface="Helvetica Neue Medium"/>
                <a:ea typeface="Helvetica Neue Medium"/>
                <a:cs typeface="Helvetica Neue Medium"/>
                <a:sym typeface="Helvetica Neue Medium"/>
              </a:defRPr>
            </a:lvl1pPr>
          </a:lstStyle>
          <a:p>
            <a:r>
              <a:t>Title Text</a:t>
            </a:r>
          </a:p>
        </p:txBody>
      </p:sp>
    </p:spTree>
    <p:extLst>
      <p:ext uri="{BB962C8B-B14F-4D97-AF65-F5344CB8AC3E}">
        <p14:creationId xmlns:p14="http://schemas.microsoft.com/office/powerpoint/2010/main" val="1402042478"/>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600670" y="5929931"/>
            <a:ext cx="10985502" cy="318490"/>
          </a:xfrm>
          <a:prstGeom prst="rect">
            <a:avLst/>
          </a:prstGeom>
        </p:spPr>
        <p:txBody>
          <a:bodyPr lIns="45718" tIns="45718" rIns="45718" bIns="45718"/>
          <a:lstStyle>
            <a:lvl1pPr marL="0" indent="0" defTabSz="412750">
              <a:lnSpc>
                <a:spcPct val="100000"/>
              </a:lnSpc>
              <a:spcBef>
                <a:spcPts val="0"/>
              </a:spcBef>
              <a:buSzTx/>
              <a:buNone/>
              <a:defRPr sz="1800" b="1"/>
            </a:lvl1pPr>
            <a:lvl2pPr marL="533400" indent="-228600" defTabSz="412750">
              <a:lnSpc>
                <a:spcPct val="100000"/>
              </a:lnSpc>
              <a:spcBef>
                <a:spcPts val="0"/>
              </a:spcBef>
              <a:defRPr sz="1800" b="1"/>
            </a:lvl2pPr>
            <a:lvl3pPr marL="838200" indent="-228600" defTabSz="412750">
              <a:lnSpc>
                <a:spcPct val="100000"/>
              </a:lnSpc>
              <a:spcBef>
                <a:spcPts val="0"/>
              </a:spcBef>
              <a:defRPr sz="1800" b="1"/>
            </a:lvl3pPr>
            <a:lvl4pPr marL="1143000" indent="-228600" defTabSz="412750">
              <a:lnSpc>
                <a:spcPct val="100000"/>
              </a:lnSpc>
              <a:spcBef>
                <a:spcPts val="0"/>
              </a:spcBef>
              <a:defRPr sz="1800" b="1"/>
            </a:lvl4pPr>
            <a:lvl5pPr marL="1447800" indent="-228600" defTabSz="412750">
              <a:lnSpc>
                <a:spcPct val="100000"/>
              </a:lnSpc>
              <a:spcBef>
                <a:spcPts val="0"/>
              </a:spcBef>
              <a:defRPr sz="18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603248" y="1287496"/>
            <a:ext cx="10985503"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711891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Body Level One…"/>
          <p:cNvSpPr txBox="1">
            <a:spLocks noGrp="1"/>
          </p:cNvSpPr>
          <p:nvPr>
            <p:ph type="body" sz="quarter" idx="1" hasCustomPrompt="1"/>
          </p:nvPr>
        </p:nvSpPr>
        <p:spPr>
          <a:xfrm>
            <a:off x="603250" y="1186481"/>
            <a:ext cx="10985500" cy="467391"/>
          </a:xfrm>
          <a:prstGeom prst="rect">
            <a:avLst/>
          </a:prstGeom>
        </p:spPr>
        <p:txBody>
          <a:bodyPr lIns="45718" tIns="45718" rIns="45718" bIns="45718"/>
          <a:lstStyle>
            <a:lvl1pPr marL="0" indent="0" defTabSz="412750">
              <a:lnSpc>
                <a:spcPct val="100000"/>
              </a:lnSpc>
              <a:spcBef>
                <a:spcPts val="0"/>
              </a:spcBef>
              <a:buSzTx/>
              <a:buNone/>
              <a:defRPr sz="2750" b="1"/>
            </a:lvl1pPr>
            <a:lvl2pPr marL="654050" indent="-349250" defTabSz="412750">
              <a:lnSpc>
                <a:spcPct val="100000"/>
              </a:lnSpc>
              <a:spcBef>
                <a:spcPts val="0"/>
              </a:spcBef>
              <a:defRPr sz="2750" b="1"/>
            </a:lvl2pPr>
            <a:lvl3pPr marL="958850" indent="-349250" defTabSz="412750">
              <a:lnSpc>
                <a:spcPct val="100000"/>
              </a:lnSpc>
              <a:spcBef>
                <a:spcPts val="0"/>
              </a:spcBef>
              <a:defRPr sz="2750" b="1"/>
            </a:lvl3pPr>
            <a:lvl4pPr marL="1263650" indent="-349250" defTabSz="412750">
              <a:lnSpc>
                <a:spcPct val="100000"/>
              </a:lnSpc>
              <a:spcBef>
                <a:spcPts val="0"/>
              </a:spcBef>
              <a:defRPr sz="2750" b="1"/>
            </a:lvl4pPr>
            <a:lvl5pPr marL="1568450" indent="-349250" defTabSz="412750">
              <a:lnSpc>
                <a:spcPct val="100000"/>
              </a:lnSpc>
              <a:spcBef>
                <a:spcPts val="0"/>
              </a:spcBef>
              <a:defRPr sz="2750" b="1"/>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prstGeom prst="rect">
            <a:avLst/>
          </a:prstGeom>
        </p:spPr>
        <p:txBody>
          <a:bodyPr/>
          <a:lstStyle>
            <a:lvl1pPr marL="240632" indent="-240632">
              <a:buSzPct val="10000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3689105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603250" y="3562350"/>
            <a:ext cx="10985500" cy="2324100"/>
          </a:xfrm>
          <a:prstGeom prst="rect">
            <a:avLst/>
          </a:prstGeom>
        </p:spPr>
        <p:txBody>
          <a:bodyPr anchor="b"/>
          <a:lstStyle>
            <a:lvl1pPr>
              <a:defRPr sz="5800" spc="-116">
                <a:solidFill>
                  <a:srgbClr val="000000"/>
                </a:solidFill>
              </a:defRPr>
            </a:lvl1pPr>
          </a:lstStyle>
          <a:p>
            <a:r>
              <a:t>Presentation Title</a:t>
            </a:r>
          </a:p>
        </p:txBody>
      </p:sp>
      <p:sp>
        <p:nvSpPr>
          <p:cNvPr id="33" name="Body Level One…"/>
          <p:cNvSpPr txBox="1">
            <a:spLocks noGrp="1"/>
          </p:cNvSpPr>
          <p:nvPr>
            <p:ph type="body" sz="quarter" idx="1" hasCustomPrompt="1"/>
          </p:nvPr>
        </p:nvSpPr>
        <p:spPr>
          <a:xfrm>
            <a:off x="603845" y="553069"/>
            <a:ext cx="10984311" cy="318490"/>
          </a:xfrm>
          <a:prstGeom prst="rect">
            <a:avLst/>
          </a:prstGeom>
        </p:spPr>
        <p:txBody>
          <a:bodyPr lIns="45718" tIns="45718" rIns="45718" bIns="45718"/>
          <a:lstStyle>
            <a:lvl1pPr marL="0" indent="0" defTabSz="412750">
              <a:lnSpc>
                <a:spcPct val="100000"/>
              </a:lnSpc>
              <a:spcBef>
                <a:spcPts val="0"/>
              </a:spcBef>
              <a:buSzTx/>
              <a:buNone/>
              <a:defRPr sz="1800" b="1"/>
            </a:lvl1pPr>
            <a:lvl2pPr marL="533400" indent="-228600" defTabSz="412750">
              <a:lnSpc>
                <a:spcPct val="100000"/>
              </a:lnSpc>
              <a:spcBef>
                <a:spcPts val="0"/>
              </a:spcBef>
              <a:defRPr sz="1800" b="1"/>
            </a:lvl2pPr>
            <a:lvl3pPr marL="838200" indent="-228600" defTabSz="412750">
              <a:lnSpc>
                <a:spcPct val="100000"/>
              </a:lnSpc>
              <a:spcBef>
                <a:spcPts val="0"/>
              </a:spcBef>
              <a:defRPr sz="1800" b="1"/>
            </a:lvl3pPr>
            <a:lvl4pPr marL="1143000" indent="-228600" defTabSz="412750">
              <a:lnSpc>
                <a:spcPct val="100000"/>
              </a:lnSpc>
              <a:spcBef>
                <a:spcPts val="0"/>
              </a:spcBef>
              <a:defRPr sz="1800" b="1"/>
            </a:lvl4pPr>
            <a:lvl5pPr marL="1447800" indent="-228600" defTabSz="412750">
              <a:lnSpc>
                <a:spcPct val="100000"/>
              </a:lnSpc>
              <a:spcBef>
                <a:spcPts val="0"/>
              </a:spcBef>
              <a:defRPr sz="1800" b="1"/>
            </a:lvl5p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603250" y="5804955"/>
            <a:ext cx="10985500" cy="558477"/>
          </a:xfrm>
          <a:prstGeom prst="rect">
            <a:avLst/>
          </a:prstGeom>
        </p:spPr>
        <p:txBody>
          <a:bodyPr/>
          <a:lstStyle>
            <a:lvl1pPr marL="0" indent="0" defTabSz="412750">
              <a:lnSpc>
                <a:spcPct val="100000"/>
              </a:lnSpc>
              <a:spcBef>
                <a:spcPts val="0"/>
              </a:spcBef>
              <a:buSzTx/>
              <a:buNone/>
              <a:defRPr sz="2750" b="1"/>
            </a:lvl1pPr>
          </a:lstStyle>
          <a:p>
            <a:r>
              <a:t>Presentation Subtitle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01405"/>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603250" y="635000"/>
            <a:ext cx="4889500" cy="2941137"/>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603250" y="3530288"/>
            <a:ext cx="4889500" cy="2692712"/>
          </a:xfrm>
          <a:prstGeom prst="rect">
            <a:avLst/>
          </a:prstGeom>
        </p:spPr>
        <p:txBody>
          <a:bodyPr/>
          <a:lstStyle>
            <a:lvl1pPr marL="0" indent="0" defTabSz="412750">
              <a:lnSpc>
                <a:spcPct val="100000"/>
              </a:lnSpc>
              <a:spcBef>
                <a:spcPts val="0"/>
              </a:spcBef>
              <a:buSzTx/>
              <a:buNone/>
              <a:defRPr sz="2750" b="1"/>
            </a:lvl1pPr>
            <a:lvl2pPr marL="0" indent="0" defTabSz="412750">
              <a:lnSpc>
                <a:spcPct val="100000"/>
              </a:lnSpc>
              <a:spcBef>
                <a:spcPts val="0"/>
              </a:spcBef>
              <a:buSzTx/>
              <a:buNone/>
              <a:defRPr sz="2750" b="1"/>
            </a:lvl2pPr>
            <a:lvl3pPr marL="0" indent="0" defTabSz="412750">
              <a:lnSpc>
                <a:spcPct val="100000"/>
              </a:lnSpc>
              <a:spcBef>
                <a:spcPts val="0"/>
              </a:spcBef>
              <a:buSzTx/>
              <a:buNone/>
              <a:defRPr sz="2750" b="1"/>
            </a:lvl3pPr>
            <a:lvl4pPr marL="0" indent="0" defTabSz="412750">
              <a:lnSpc>
                <a:spcPct val="100000"/>
              </a:lnSpc>
              <a:spcBef>
                <a:spcPts val="0"/>
              </a:spcBef>
              <a:buSzTx/>
              <a:buNone/>
              <a:defRPr sz="2750" b="1"/>
            </a:lvl4pPr>
            <a:lvl5pPr marL="0" indent="0" defTabSz="412750">
              <a:lnSpc>
                <a:spcPct val="100000"/>
              </a:lnSpc>
              <a:spcBef>
                <a:spcPts val="0"/>
              </a:spcBef>
              <a:buSzTx/>
              <a:buNone/>
              <a:defRPr sz="275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93399865"/>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603248" y="2266950"/>
            <a:ext cx="10985503" cy="2324100"/>
          </a:xfrm>
          <a:prstGeom prst="rect">
            <a:avLst/>
          </a:prstGeom>
        </p:spPr>
        <p:txBody>
          <a:bodyPr anchor="ctr"/>
          <a:lstStyle>
            <a:lvl1pPr>
              <a:defRPr sz="5800" b="0" spc="-116">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42681294"/>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603250" y="539750"/>
            <a:ext cx="10985500" cy="717550"/>
          </a:xfrm>
          <a:prstGeom prst="rect">
            <a:avLst/>
          </a:prstGeom>
        </p:spPr>
        <p:txBody>
          <a:bodyPr/>
          <a:lstStyle>
            <a:lvl1pPr>
              <a:defRPr>
                <a:solidFill>
                  <a:srgbClr val="000000"/>
                </a:solidFill>
              </a:defRPr>
            </a:lvl1pPr>
          </a:lstStyle>
          <a:p>
            <a:r>
              <a:t>Agenda Title</a:t>
            </a:r>
          </a:p>
        </p:txBody>
      </p:sp>
      <p:sp>
        <p:nvSpPr>
          <p:cNvPr id="61" name="Body Level One…"/>
          <p:cNvSpPr txBox="1">
            <a:spLocks noGrp="1"/>
          </p:cNvSpPr>
          <p:nvPr>
            <p:ph type="body" sz="quarter" idx="1" hasCustomPrompt="1"/>
          </p:nvPr>
        </p:nvSpPr>
        <p:spPr>
          <a:xfrm>
            <a:off x="603250" y="1186481"/>
            <a:ext cx="10985500" cy="467391"/>
          </a:xfrm>
          <a:prstGeom prst="rect">
            <a:avLst/>
          </a:prstGeom>
        </p:spPr>
        <p:txBody>
          <a:bodyPr lIns="45718" tIns="45718" rIns="45718" bIns="45718"/>
          <a:lstStyle>
            <a:lvl1pPr marL="0" indent="0" defTabSz="412750">
              <a:lnSpc>
                <a:spcPct val="100000"/>
              </a:lnSpc>
              <a:spcBef>
                <a:spcPts val="0"/>
              </a:spcBef>
              <a:buSzTx/>
              <a:buNone/>
              <a:defRPr sz="2750" b="1"/>
            </a:lvl1pPr>
            <a:lvl2pPr marL="654050" indent="-349250" defTabSz="412750">
              <a:lnSpc>
                <a:spcPct val="100000"/>
              </a:lnSpc>
              <a:spcBef>
                <a:spcPts val="0"/>
              </a:spcBef>
              <a:defRPr sz="2750" b="1"/>
            </a:lvl2pPr>
            <a:lvl3pPr marL="958850" indent="-349250" defTabSz="412750">
              <a:lnSpc>
                <a:spcPct val="100000"/>
              </a:lnSpc>
              <a:spcBef>
                <a:spcPts val="0"/>
              </a:spcBef>
              <a:defRPr sz="2750" b="1"/>
            </a:lvl3pPr>
            <a:lvl4pPr marL="1263650" indent="-349250" defTabSz="412750">
              <a:lnSpc>
                <a:spcPct val="100000"/>
              </a:lnSpc>
              <a:spcBef>
                <a:spcPts val="0"/>
              </a:spcBef>
              <a:defRPr sz="2750" b="1"/>
            </a:lvl4pPr>
            <a:lvl5pPr marL="1568450" indent="-349250" defTabSz="412750">
              <a:lnSpc>
                <a:spcPct val="100000"/>
              </a:lnSpc>
              <a:spcBef>
                <a:spcPts val="0"/>
              </a:spcBef>
              <a:defRPr sz="2750" b="1"/>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prstGeom prst="rect">
            <a:avLst/>
          </a:prstGeom>
        </p:spPr>
        <p:txBody>
          <a:bodyPr/>
          <a:lstStyle>
            <a:lvl1pPr marL="0" indent="0" defTabSz="412750">
              <a:lnSpc>
                <a:spcPct val="100000"/>
              </a:lnSpc>
              <a:spcBef>
                <a:spcPts val="900"/>
              </a:spcBef>
              <a:buSzTx/>
              <a:buNone/>
              <a:defRPr sz="2750" spc="-50"/>
            </a:lvl1pPr>
          </a:lstStyle>
          <a:p>
            <a:r>
              <a:t>Agenda Topics</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86510392"/>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603250" y="2460422"/>
            <a:ext cx="10985500" cy="1937157"/>
          </a:xfrm>
          <a:prstGeom prst="rect">
            <a:avLst/>
          </a:prstGeom>
        </p:spPr>
        <p:txBody>
          <a:bodyPr anchor="ctr"/>
          <a:lstStyle>
            <a:lvl1pPr marL="0" indent="0" algn="ctr">
              <a:lnSpc>
                <a:spcPct val="80000"/>
              </a:lnSpc>
              <a:spcBef>
                <a:spcPts val="0"/>
              </a:spcBef>
              <a:buSzTx/>
              <a:buNone/>
              <a:defRPr sz="5800" spc="-116">
                <a:latin typeface="Helvetica Neue Medium"/>
                <a:ea typeface="Helvetica Neue Medium"/>
                <a:cs typeface="Helvetica Neue Medium"/>
                <a:sym typeface="Helvetica Neue Medium"/>
              </a:defRPr>
            </a:lvl1pPr>
            <a:lvl2pPr marL="0" indent="0" algn="ctr">
              <a:lnSpc>
                <a:spcPct val="80000"/>
              </a:lnSpc>
              <a:spcBef>
                <a:spcPts val="0"/>
              </a:spcBef>
              <a:buSzTx/>
              <a:buNone/>
              <a:defRPr sz="5800" spc="-116">
                <a:latin typeface="Helvetica Neue Medium"/>
                <a:ea typeface="Helvetica Neue Medium"/>
                <a:cs typeface="Helvetica Neue Medium"/>
                <a:sym typeface="Helvetica Neue Medium"/>
              </a:defRPr>
            </a:lvl2pPr>
            <a:lvl3pPr marL="0" indent="0" algn="ctr">
              <a:lnSpc>
                <a:spcPct val="80000"/>
              </a:lnSpc>
              <a:spcBef>
                <a:spcPts val="0"/>
              </a:spcBef>
              <a:buSzTx/>
              <a:buNone/>
              <a:defRPr sz="5800" spc="-116">
                <a:latin typeface="Helvetica Neue Medium"/>
                <a:ea typeface="Helvetica Neue Medium"/>
                <a:cs typeface="Helvetica Neue Medium"/>
                <a:sym typeface="Helvetica Neue Medium"/>
              </a:defRPr>
            </a:lvl3pPr>
            <a:lvl4pPr marL="0" indent="0" algn="ctr">
              <a:lnSpc>
                <a:spcPct val="80000"/>
              </a:lnSpc>
              <a:spcBef>
                <a:spcPts val="0"/>
              </a:spcBef>
              <a:buSzTx/>
              <a:buNone/>
              <a:defRPr sz="5800" spc="-116">
                <a:latin typeface="Helvetica Neue Medium"/>
                <a:ea typeface="Helvetica Neue Medium"/>
                <a:cs typeface="Helvetica Neue Medium"/>
                <a:sym typeface="Helvetica Neue Medium"/>
              </a:defRPr>
            </a:lvl4pPr>
            <a:lvl5pPr marL="0" indent="0" algn="ctr">
              <a:lnSpc>
                <a:spcPct val="80000"/>
              </a:lnSpc>
              <a:spcBef>
                <a:spcPts val="0"/>
              </a:spcBef>
              <a:buSzTx/>
              <a:buNone/>
              <a:defRPr sz="580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841200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10/26/2022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603250" y="537963"/>
            <a:ext cx="10985500" cy="3620793"/>
          </a:xfrm>
          <a:prstGeom prst="rect">
            <a:avLst/>
          </a:prstGeom>
        </p:spPr>
        <p:txBody>
          <a:bodyPr anchor="b"/>
          <a:lstStyle>
            <a:lvl1pPr marL="0" indent="0" algn="ctr">
              <a:lnSpc>
                <a:spcPct val="80000"/>
              </a:lnSpc>
              <a:spcBef>
                <a:spcPts val="0"/>
              </a:spcBef>
              <a:buSzTx/>
              <a:buNone/>
              <a:defRPr sz="12500" b="1" spc="-125"/>
            </a:lvl1pPr>
            <a:lvl2pPr marL="0" indent="0" algn="ctr">
              <a:lnSpc>
                <a:spcPct val="80000"/>
              </a:lnSpc>
              <a:spcBef>
                <a:spcPts val="0"/>
              </a:spcBef>
              <a:buSzTx/>
              <a:buNone/>
              <a:defRPr sz="12500" b="1" spc="-125"/>
            </a:lvl2pPr>
            <a:lvl3pPr marL="0" indent="0" algn="ctr">
              <a:lnSpc>
                <a:spcPct val="80000"/>
              </a:lnSpc>
              <a:spcBef>
                <a:spcPts val="0"/>
              </a:spcBef>
              <a:buSzTx/>
              <a:buNone/>
              <a:defRPr sz="12500" b="1" spc="-125"/>
            </a:lvl3pPr>
            <a:lvl4pPr marL="0" indent="0" algn="ctr">
              <a:lnSpc>
                <a:spcPct val="80000"/>
              </a:lnSpc>
              <a:spcBef>
                <a:spcPts val="0"/>
              </a:spcBef>
              <a:buSzTx/>
              <a:buNone/>
              <a:defRPr sz="12500" b="1" spc="-125"/>
            </a:lvl4pPr>
            <a:lvl5pPr marL="0" indent="0" algn="ctr">
              <a:lnSpc>
                <a:spcPct val="80000"/>
              </a:lnSpc>
              <a:spcBef>
                <a:spcPts val="0"/>
              </a:spcBef>
              <a:buSzTx/>
              <a:buNone/>
              <a:defRPr sz="12500" b="1" spc="-125"/>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603250" y="4131090"/>
            <a:ext cx="10985500" cy="467390"/>
          </a:xfrm>
          <a:prstGeom prst="rect">
            <a:avLst/>
          </a:prstGeom>
        </p:spPr>
        <p:txBody>
          <a:bodyPr lIns="45718" tIns="45718" rIns="45718" bIns="45718"/>
          <a:lstStyle>
            <a:lvl1pPr marL="0" indent="0" algn="ctr" defTabSz="412750">
              <a:lnSpc>
                <a:spcPct val="100000"/>
              </a:lnSpc>
              <a:spcBef>
                <a:spcPts val="0"/>
              </a:spcBef>
              <a:buSzTx/>
              <a:buNone/>
              <a:defRPr sz="275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3933554"/>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1215012" y="5337727"/>
            <a:ext cx="10100027" cy="318490"/>
          </a:xfrm>
          <a:prstGeom prst="rect">
            <a:avLst/>
          </a:prstGeom>
        </p:spPr>
        <p:txBody>
          <a:bodyPr lIns="45718" tIns="45718" rIns="45718" bIns="45718"/>
          <a:lstStyle>
            <a:lvl1pPr marL="0" indent="0" defTabSz="412750">
              <a:lnSpc>
                <a:spcPct val="100000"/>
              </a:lnSpc>
              <a:spcBef>
                <a:spcPts val="0"/>
              </a:spcBef>
              <a:buSzTx/>
              <a:buNone/>
              <a:defRPr sz="1800" b="1"/>
            </a:lvl1pPr>
            <a:lvl2pPr marL="533400" indent="-228600" defTabSz="412750">
              <a:lnSpc>
                <a:spcPct val="100000"/>
              </a:lnSpc>
              <a:spcBef>
                <a:spcPts val="0"/>
              </a:spcBef>
              <a:defRPr sz="1800" b="1"/>
            </a:lvl2pPr>
            <a:lvl3pPr marL="838200" indent="-228600" defTabSz="412750">
              <a:lnSpc>
                <a:spcPct val="100000"/>
              </a:lnSpc>
              <a:spcBef>
                <a:spcPts val="0"/>
              </a:spcBef>
              <a:defRPr sz="1800" b="1"/>
            </a:lvl3pPr>
            <a:lvl4pPr marL="1143000" indent="-228600" defTabSz="412750">
              <a:lnSpc>
                <a:spcPct val="100000"/>
              </a:lnSpc>
              <a:spcBef>
                <a:spcPts val="0"/>
              </a:spcBef>
              <a:defRPr sz="1800" b="1"/>
            </a:lvl4pPr>
            <a:lvl5pPr marL="1447800" indent="-228600" defTabSz="412750">
              <a:lnSpc>
                <a:spcPct val="100000"/>
              </a:lnSpc>
              <a:spcBef>
                <a:spcPts val="0"/>
              </a:spcBef>
              <a:defRPr sz="1800" b="1"/>
            </a:lvl5p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876962" y="2469930"/>
            <a:ext cx="10438077" cy="1918141"/>
          </a:xfrm>
          <a:prstGeom prst="rect">
            <a:avLst/>
          </a:prstGeom>
        </p:spPr>
        <p:txBody>
          <a:bodyPr/>
          <a:lstStyle>
            <a:lvl1pPr marL="234950" indent="-150438">
              <a:spcBef>
                <a:spcPts val="0"/>
              </a:spcBef>
              <a:buSzTx/>
              <a:buNone/>
              <a:defRPr sz="4250" spc="-1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61399883"/>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8702845"/>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271967487"/>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23051920"/>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1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2" name="Title Text"/>
          <p:cNvSpPr txBox="1">
            <a:spLocks noGrp="1"/>
          </p:cNvSpPr>
          <p:nvPr>
            <p:ph type="title"/>
          </p:nvPr>
        </p:nvSpPr>
        <p:spPr>
          <a:prstGeom prst="rect">
            <a:avLst/>
          </a:prstGeom>
        </p:spPr>
        <p:txBody>
          <a:bodyPr/>
          <a:lstStyle/>
          <a:p>
            <a:r>
              <a:t>Title Text</a:t>
            </a:r>
          </a:p>
        </p:txBody>
      </p:sp>
      <p:sp>
        <p:nvSpPr>
          <p:cNvPr id="1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63936621"/>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2_Title &amp; Bullets">
    <p:spTree>
      <p:nvGrpSpPr>
        <p:cNvPr id="1" name=""/>
        <p:cNvGrpSpPr/>
        <p:nvPr/>
      </p:nvGrpSpPr>
      <p:grpSpPr>
        <a:xfrm>
          <a:off x="0" y="0"/>
          <a:ext cx="0" cy="0"/>
          <a:chOff x="0" y="0"/>
          <a:chExt cx="0" cy="0"/>
        </a:xfrm>
      </p:grpSpPr>
      <p:sp>
        <p:nvSpPr>
          <p:cNvPr id="130" name="Body Level One…"/>
          <p:cNvSpPr txBox="1">
            <a:spLocks noGrp="1"/>
          </p:cNvSpPr>
          <p:nvPr>
            <p:ph type="body" idx="1"/>
          </p:nvPr>
        </p:nvSpPr>
        <p:spPr>
          <a:xfrm>
            <a:off x="358379" y="1401712"/>
            <a:ext cx="11475243" cy="4420196"/>
          </a:xfrm>
          <a:prstGeom prst="rect">
            <a:avLst/>
          </a:prstGeom>
        </p:spPr>
        <p:txBody>
          <a:bodyPr lIns="71437" tIns="71437" rIns="71437" bIns="71437"/>
          <a:lstStyle>
            <a:lvl1pPr marL="347266" indent="-347266" defTabSz="410766">
              <a:lnSpc>
                <a:spcPct val="100000"/>
              </a:lnSpc>
              <a:spcBef>
                <a:spcPts val="750"/>
              </a:spcBef>
              <a:buSzPct val="75000"/>
              <a:defRPr sz="2500">
                <a:latin typeface="Helvetica Light"/>
                <a:ea typeface="Helvetica Light"/>
                <a:cs typeface="Helvetica Light"/>
                <a:sym typeface="Helvetica Light"/>
              </a:defRPr>
            </a:lvl1pPr>
            <a:lvl2pPr marL="569516" indent="-347266" defTabSz="410766">
              <a:lnSpc>
                <a:spcPct val="100000"/>
              </a:lnSpc>
              <a:spcBef>
                <a:spcPts val="750"/>
              </a:spcBef>
              <a:buSzPct val="75000"/>
              <a:defRPr sz="2500">
                <a:latin typeface="Helvetica Light"/>
                <a:ea typeface="Helvetica Light"/>
                <a:cs typeface="Helvetica Light"/>
                <a:sym typeface="Helvetica Light"/>
              </a:defRPr>
            </a:lvl2pPr>
            <a:lvl3pPr marL="791766" indent="-347266" defTabSz="410766">
              <a:lnSpc>
                <a:spcPct val="100000"/>
              </a:lnSpc>
              <a:spcBef>
                <a:spcPts val="750"/>
              </a:spcBef>
              <a:buSzPct val="75000"/>
              <a:defRPr sz="2500">
                <a:latin typeface="Helvetica Light"/>
                <a:ea typeface="Helvetica Light"/>
                <a:cs typeface="Helvetica Light"/>
                <a:sym typeface="Helvetica Light"/>
              </a:defRPr>
            </a:lvl3pPr>
            <a:lvl4pPr marL="1014016" indent="-347266" defTabSz="410766">
              <a:lnSpc>
                <a:spcPct val="100000"/>
              </a:lnSpc>
              <a:spcBef>
                <a:spcPts val="750"/>
              </a:spcBef>
              <a:buSzPct val="75000"/>
              <a:defRPr sz="2500">
                <a:latin typeface="Helvetica Light"/>
                <a:ea typeface="Helvetica Light"/>
                <a:cs typeface="Helvetica Light"/>
                <a:sym typeface="Helvetica Light"/>
              </a:defRPr>
            </a:lvl4pPr>
            <a:lvl5pPr marL="1236266" indent="-347266" defTabSz="410766">
              <a:lnSpc>
                <a:spcPct val="100000"/>
              </a:lnSpc>
              <a:spcBef>
                <a:spcPts val="750"/>
              </a:spcBef>
              <a:buSzPct val="75000"/>
              <a:defRPr sz="25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31" name="J. Bell"/>
          <p:cNvSpPr txBox="1"/>
          <p:nvPr/>
        </p:nvSpPr>
        <p:spPr>
          <a:xfrm>
            <a:off x="100891" y="6634659"/>
            <a:ext cx="418384" cy="21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821531">
              <a:defRPr sz="1800">
                <a:solidFill>
                  <a:srgbClr val="53585F"/>
                </a:solidFill>
                <a:latin typeface="Verdana"/>
                <a:ea typeface="Verdana"/>
                <a:cs typeface="Verdana"/>
                <a:sym typeface="Verdana"/>
              </a:defRPr>
            </a:lvl1pPr>
          </a:lstStyle>
          <a:p>
            <a:r>
              <a:rPr sz="900"/>
              <a:t>J. Bell</a:t>
            </a:r>
          </a:p>
        </p:txBody>
      </p:sp>
      <p:sp>
        <p:nvSpPr>
          <p:cNvPr id="132" name="GMU CS 475 Spring 2019"/>
          <p:cNvSpPr txBox="1"/>
          <p:nvPr/>
        </p:nvSpPr>
        <p:spPr>
          <a:xfrm>
            <a:off x="5322612" y="6639223"/>
            <a:ext cx="1558120" cy="21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821531">
              <a:defRPr sz="1800">
                <a:solidFill>
                  <a:srgbClr val="53585F"/>
                </a:solidFill>
                <a:latin typeface="Verdana"/>
                <a:ea typeface="Verdana"/>
                <a:cs typeface="Verdana"/>
                <a:sym typeface="Verdana"/>
              </a:defRPr>
            </a:lvl1pPr>
          </a:lstStyle>
          <a:p>
            <a:r>
              <a:rPr sz="900"/>
              <a:t>GMU CS 475 Spring 2019</a:t>
            </a:r>
          </a:p>
        </p:txBody>
      </p:sp>
      <p:sp>
        <p:nvSpPr>
          <p:cNvPr id="133" name="Title Text"/>
          <p:cNvSpPr txBox="1">
            <a:spLocks noGrp="1"/>
          </p:cNvSpPr>
          <p:nvPr>
            <p:ph type="title"/>
          </p:nvPr>
        </p:nvSpPr>
        <p:spPr>
          <a:xfrm>
            <a:off x="272852" y="53578"/>
            <a:ext cx="11646297" cy="954849"/>
          </a:xfrm>
          <a:prstGeom prst="rect">
            <a:avLst/>
          </a:prstGeom>
        </p:spPr>
        <p:txBody>
          <a:bodyPr lIns="71437" tIns="71437" rIns="71437" bIns="71437" anchor="ctr"/>
          <a:lstStyle>
            <a:lvl1pPr algn="ctr" defTabSz="410766">
              <a:lnSpc>
                <a:spcPct val="100000"/>
              </a:lnSpc>
              <a:defRPr sz="5600" b="0" spc="0">
                <a:solidFill>
                  <a:srgbClr val="000000"/>
                </a:solidFill>
                <a:latin typeface="Helvetica Neue Medium"/>
                <a:ea typeface="Helvetica Neue Medium"/>
                <a:cs typeface="Helvetica Neue Medium"/>
                <a:sym typeface="Helvetica Neue Medium"/>
              </a:defRPr>
            </a:lvl1pPr>
          </a:lstStyle>
          <a:p>
            <a:r>
              <a:t>Title Text</a:t>
            </a:r>
          </a:p>
        </p:txBody>
      </p:sp>
      <p:sp>
        <p:nvSpPr>
          <p:cNvPr id="134" name="Slide Number"/>
          <p:cNvSpPr txBox="1">
            <a:spLocks noGrp="1"/>
          </p:cNvSpPr>
          <p:nvPr>
            <p:ph type="sldNum" sz="quarter" idx="2"/>
          </p:nvPr>
        </p:nvSpPr>
        <p:spPr>
          <a:xfrm>
            <a:off x="11671538" y="6616998"/>
            <a:ext cx="411971" cy="328935"/>
          </a:xfrm>
          <a:prstGeom prst="rect">
            <a:avLst/>
          </a:prstGeom>
        </p:spPr>
        <p:txBody>
          <a:bodyPr lIns="71437" tIns="71437" rIns="71437" bIns="71437" anchor="t"/>
          <a:lstStyle>
            <a:lvl1pPr defTabSz="410766">
              <a:defRPr sz="1200">
                <a:latin typeface="Verdana"/>
                <a:ea typeface="Verdana"/>
                <a:cs typeface="Verdana"/>
                <a:sym typeface="Verdana"/>
              </a:defRPr>
            </a:lvl1pPr>
          </a:lstStyle>
          <a:p>
            <a:fld id="{86CB4B4D-7CA3-9044-876B-883B54F8677D}" type="slidenum">
              <a:t>‹#›</a:t>
            </a:fld>
            <a:endParaRPr/>
          </a:p>
        </p:txBody>
      </p:sp>
    </p:spTree>
    <p:extLst>
      <p:ext uri="{BB962C8B-B14F-4D97-AF65-F5344CB8AC3E}">
        <p14:creationId xmlns:p14="http://schemas.microsoft.com/office/powerpoint/2010/main" val="887598137"/>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3_Title &amp; Bullets">
    <p:spTree>
      <p:nvGrpSpPr>
        <p:cNvPr id="1" name=""/>
        <p:cNvGrpSpPr/>
        <p:nvPr/>
      </p:nvGrpSpPr>
      <p:grpSpPr>
        <a:xfrm>
          <a:off x="0" y="0"/>
          <a:ext cx="0" cy="0"/>
          <a:chOff x="0" y="0"/>
          <a:chExt cx="0" cy="0"/>
        </a:xfrm>
      </p:grpSpPr>
      <p:sp>
        <p:nvSpPr>
          <p:cNvPr id="141" name="Body Level One…"/>
          <p:cNvSpPr txBox="1">
            <a:spLocks noGrp="1"/>
          </p:cNvSpPr>
          <p:nvPr>
            <p:ph type="body" idx="1"/>
          </p:nvPr>
        </p:nvSpPr>
        <p:spPr>
          <a:xfrm>
            <a:off x="358379" y="1401712"/>
            <a:ext cx="11475243" cy="4420196"/>
          </a:xfrm>
          <a:prstGeom prst="rect">
            <a:avLst/>
          </a:prstGeom>
        </p:spPr>
        <p:txBody>
          <a:bodyPr lIns="71437" tIns="71437" rIns="71437" bIns="71437"/>
          <a:lstStyle>
            <a:lvl1pPr marL="347266" indent="-347266" defTabSz="410766">
              <a:lnSpc>
                <a:spcPct val="100000"/>
              </a:lnSpc>
              <a:spcBef>
                <a:spcPts val="750"/>
              </a:spcBef>
              <a:buSzPct val="75000"/>
              <a:defRPr sz="2500">
                <a:latin typeface="Helvetica Neue Light"/>
                <a:ea typeface="Helvetica Neue Light"/>
                <a:cs typeface="Helvetica Neue Light"/>
                <a:sym typeface="Helvetica Neue Light"/>
              </a:defRPr>
            </a:lvl1pPr>
            <a:lvl2pPr marL="569516" indent="-347266" defTabSz="410766">
              <a:lnSpc>
                <a:spcPct val="100000"/>
              </a:lnSpc>
              <a:spcBef>
                <a:spcPts val="750"/>
              </a:spcBef>
              <a:buSzPct val="75000"/>
              <a:defRPr sz="2500">
                <a:latin typeface="Helvetica Neue Light"/>
                <a:ea typeface="Helvetica Neue Light"/>
                <a:cs typeface="Helvetica Neue Light"/>
                <a:sym typeface="Helvetica Neue Light"/>
              </a:defRPr>
            </a:lvl2pPr>
            <a:lvl3pPr marL="791766" indent="-347266" defTabSz="410766">
              <a:lnSpc>
                <a:spcPct val="100000"/>
              </a:lnSpc>
              <a:spcBef>
                <a:spcPts val="750"/>
              </a:spcBef>
              <a:buSzPct val="75000"/>
              <a:defRPr sz="2500">
                <a:latin typeface="Helvetica Neue Light"/>
                <a:ea typeface="Helvetica Neue Light"/>
                <a:cs typeface="Helvetica Neue Light"/>
                <a:sym typeface="Helvetica Neue Light"/>
              </a:defRPr>
            </a:lvl3pPr>
            <a:lvl4pPr marL="1014016" indent="-347266" defTabSz="410766">
              <a:lnSpc>
                <a:spcPct val="100000"/>
              </a:lnSpc>
              <a:spcBef>
                <a:spcPts val="750"/>
              </a:spcBef>
              <a:buSzPct val="75000"/>
              <a:defRPr sz="2500">
                <a:latin typeface="Helvetica Neue Light"/>
                <a:ea typeface="Helvetica Neue Light"/>
                <a:cs typeface="Helvetica Neue Light"/>
                <a:sym typeface="Helvetica Neue Light"/>
              </a:defRPr>
            </a:lvl4pPr>
            <a:lvl5pPr marL="1236266" indent="-347266" defTabSz="410766">
              <a:lnSpc>
                <a:spcPct val="100000"/>
              </a:lnSpc>
              <a:spcBef>
                <a:spcPts val="750"/>
              </a:spcBef>
              <a:buSzPct val="75000"/>
              <a:defRPr sz="2500">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683691" y="6616998"/>
            <a:ext cx="331821" cy="328935"/>
          </a:xfrm>
          <a:prstGeom prst="rect">
            <a:avLst/>
          </a:prstGeom>
        </p:spPr>
        <p:txBody>
          <a:bodyPr lIns="71437" tIns="71437" rIns="71437" bIns="71437" anchor="t"/>
          <a:lstStyle>
            <a:lvl1pPr defTabSz="410766">
              <a:defRPr sz="1200"/>
            </a:lvl1pPr>
          </a:lstStyle>
          <a:p>
            <a:fld id="{86CB4B4D-7CA3-9044-876B-883B54F8677D}" type="slidenum">
              <a:t>‹#›</a:t>
            </a:fld>
            <a:endParaRPr/>
          </a:p>
        </p:txBody>
      </p:sp>
      <p:sp>
        <p:nvSpPr>
          <p:cNvPr id="143" name="J. Bell"/>
          <p:cNvSpPr txBox="1"/>
          <p:nvPr/>
        </p:nvSpPr>
        <p:spPr>
          <a:xfrm>
            <a:off x="115135" y="6634659"/>
            <a:ext cx="386324" cy="21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821531">
              <a:defRPr sz="1800">
                <a:solidFill>
                  <a:srgbClr val="53585F"/>
                </a:solidFill>
              </a:defRPr>
            </a:lvl1pPr>
          </a:lstStyle>
          <a:p>
            <a:r>
              <a:rPr sz="900"/>
              <a:t>J. Bell</a:t>
            </a:r>
          </a:p>
        </p:txBody>
      </p:sp>
      <p:sp>
        <p:nvSpPr>
          <p:cNvPr id="144" name="GMU CS 475 Fall 2019"/>
          <p:cNvSpPr txBox="1"/>
          <p:nvPr/>
        </p:nvSpPr>
        <p:spPr>
          <a:xfrm>
            <a:off x="5469547" y="6639223"/>
            <a:ext cx="1264770" cy="21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821531">
              <a:defRPr sz="1800">
                <a:solidFill>
                  <a:srgbClr val="53585F"/>
                </a:solidFill>
              </a:defRPr>
            </a:lvl1pPr>
          </a:lstStyle>
          <a:p>
            <a:r>
              <a:rPr sz="900"/>
              <a:t>GMU CS 475 Fall 2019</a:t>
            </a:r>
          </a:p>
        </p:txBody>
      </p:sp>
      <p:sp>
        <p:nvSpPr>
          <p:cNvPr id="145" name="Title Text"/>
          <p:cNvSpPr txBox="1">
            <a:spLocks noGrp="1"/>
          </p:cNvSpPr>
          <p:nvPr>
            <p:ph type="title"/>
          </p:nvPr>
        </p:nvSpPr>
        <p:spPr>
          <a:xfrm>
            <a:off x="272852" y="53578"/>
            <a:ext cx="11646297" cy="954849"/>
          </a:xfrm>
          <a:prstGeom prst="rect">
            <a:avLst/>
          </a:prstGeom>
        </p:spPr>
        <p:txBody>
          <a:bodyPr lIns="71437" tIns="71437" rIns="71437" bIns="71437" anchor="ctr"/>
          <a:lstStyle>
            <a:lvl1pPr algn="ctr" defTabSz="410766">
              <a:lnSpc>
                <a:spcPct val="100000"/>
              </a:lnSpc>
              <a:defRPr sz="5600" b="0" spc="0">
                <a:solidFill>
                  <a:srgbClr val="000000"/>
                </a:solidFill>
                <a:latin typeface="Helvetica Neue Medium"/>
                <a:ea typeface="Helvetica Neue Medium"/>
                <a:cs typeface="Helvetica Neue Medium"/>
                <a:sym typeface="Helvetica Neue Medium"/>
              </a:defRPr>
            </a:lvl1pPr>
          </a:lstStyle>
          <a:p>
            <a:r>
              <a:t>Title Text</a:t>
            </a:r>
          </a:p>
        </p:txBody>
      </p:sp>
    </p:spTree>
    <p:extLst>
      <p:ext uri="{BB962C8B-B14F-4D97-AF65-F5344CB8AC3E}">
        <p14:creationId xmlns:p14="http://schemas.microsoft.com/office/powerpoint/2010/main" val="876891201"/>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4_Title &amp; Bullets">
    <p:spTree>
      <p:nvGrpSpPr>
        <p:cNvPr id="1" name=""/>
        <p:cNvGrpSpPr/>
        <p:nvPr/>
      </p:nvGrpSpPr>
      <p:grpSpPr>
        <a:xfrm>
          <a:off x="0" y="0"/>
          <a:ext cx="0" cy="0"/>
          <a:chOff x="0" y="0"/>
          <a:chExt cx="0" cy="0"/>
        </a:xfrm>
      </p:grpSpPr>
      <p:sp>
        <p:nvSpPr>
          <p:cNvPr id="152" name="Body Level One…"/>
          <p:cNvSpPr txBox="1">
            <a:spLocks noGrp="1"/>
          </p:cNvSpPr>
          <p:nvPr>
            <p:ph type="body" idx="1"/>
          </p:nvPr>
        </p:nvSpPr>
        <p:spPr>
          <a:xfrm>
            <a:off x="358379" y="1401712"/>
            <a:ext cx="11475243" cy="4420196"/>
          </a:xfrm>
          <a:prstGeom prst="rect">
            <a:avLst/>
          </a:prstGeom>
        </p:spPr>
        <p:txBody>
          <a:bodyPr lIns="71437" tIns="71437" rIns="71437" bIns="71437"/>
          <a:lstStyle>
            <a:lvl1pPr marL="347266" indent="-347266" defTabSz="410766">
              <a:lnSpc>
                <a:spcPct val="100000"/>
              </a:lnSpc>
              <a:spcBef>
                <a:spcPts val="750"/>
              </a:spcBef>
              <a:buSzPct val="75000"/>
              <a:defRPr sz="2500">
                <a:latin typeface="Helvetica Light"/>
                <a:ea typeface="Helvetica Light"/>
                <a:cs typeface="Helvetica Light"/>
                <a:sym typeface="Helvetica Light"/>
              </a:defRPr>
            </a:lvl1pPr>
            <a:lvl2pPr marL="569516" indent="-347266" defTabSz="410766">
              <a:lnSpc>
                <a:spcPct val="100000"/>
              </a:lnSpc>
              <a:spcBef>
                <a:spcPts val="750"/>
              </a:spcBef>
              <a:buSzPct val="75000"/>
              <a:defRPr sz="2500">
                <a:latin typeface="Helvetica Light"/>
                <a:ea typeface="Helvetica Light"/>
                <a:cs typeface="Helvetica Light"/>
                <a:sym typeface="Helvetica Light"/>
              </a:defRPr>
            </a:lvl2pPr>
            <a:lvl3pPr marL="791766" indent="-347266" defTabSz="410766">
              <a:lnSpc>
                <a:spcPct val="100000"/>
              </a:lnSpc>
              <a:spcBef>
                <a:spcPts val="750"/>
              </a:spcBef>
              <a:buSzPct val="75000"/>
              <a:defRPr sz="2500">
                <a:latin typeface="Helvetica Light"/>
                <a:ea typeface="Helvetica Light"/>
                <a:cs typeface="Helvetica Light"/>
                <a:sym typeface="Helvetica Light"/>
              </a:defRPr>
            </a:lvl3pPr>
            <a:lvl4pPr marL="1014016" indent="-347266" defTabSz="410766">
              <a:lnSpc>
                <a:spcPct val="100000"/>
              </a:lnSpc>
              <a:spcBef>
                <a:spcPts val="750"/>
              </a:spcBef>
              <a:buSzPct val="75000"/>
              <a:defRPr sz="2500">
                <a:latin typeface="Helvetica Light"/>
                <a:ea typeface="Helvetica Light"/>
                <a:cs typeface="Helvetica Light"/>
                <a:sym typeface="Helvetica Light"/>
              </a:defRPr>
            </a:lvl4pPr>
            <a:lvl5pPr marL="1236266" indent="-347266" defTabSz="410766">
              <a:lnSpc>
                <a:spcPct val="100000"/>
              </a:lnSpc>
              <a:spcBef>
                <a:spcPts val="750"/>
              </a:spcBef>
              <a:buSzPct val="75000"/>
              <a:defRPr sz="25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153" name="J. Bell"/>
          <p:cNvSpPr txBox="1"/>
          <p:nvPr/>
        </p:nvSpPr>
        <p:spPr>
          <a:xfrm>
            <a:off x="100891" y="6634659"/>
            <a:ext cx="418384" cy="21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821531">
              <a:defRPr sz="1800">
                <a:solidFill>
                  <a:srgbClr val="53585F"/>
                </a:solidFill>
                <a:latin typeface="Verdana"/>
                <a:ea typeface="Verdana"/>
                <a:cs typeface="Verdana"/>
                <a:sym typeface="Verdana"/>
              </a:defRPr>
            </a:lvl1pPr>
          </a:lstStyle>
          <a:p>
            <a:r>
              <a:rPr sz="900"/>
              <a:t>J. Bell</a:t>
            </a:r>
          </a:p>
        </p:txBody>
      </p:sp>
      <p:sp>
        <p:nvSpPr>
          <p:cNvPr id="154" name="GMU CS 475 Fall 2019"/>
          <p:cNvSpPr txBox="1"/>
          <p:nvPr/>
        </p:nvSpPr>
        <p:spPr>
          <a:xfrm>
            <a:off x="5413387" y="6639223"/>
            <a:ext cx="1378584" cy="2106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spAutoFit/>
          </a:bodyPr>
          <a:lstStyle>
            <a:lvl1pPr defTabSz="821531">
              <a:defRPr sz="1800">
                <a:solidFill>
                  <a:srgbClr val="53585F"/>
                </a:solidFill>
                <a:latin typeface="Verdana"/>
                <a:ea typeface="Verdana"/>
                <a:cs typeface="Verdana"/>
                <a:sym typeface="Verdana"/>
              </a:defRPr>
            </a:lvl1pPr>
          </a:lstStyle>
          <a:p>
            <a:r>
              <a:rPr sz="900"/>
              <a:t>GMU CS 475 Fall 2019</a:t>
            </a:r>
          </a:p>
        </p:txBody>
      </p:sp>
      <p:sp>
        <p:nvSpPr>
          <p:cNvPr id="155" name="Title Text"/>
          <p:cNvSpPr txBox="1">
            <a:spLocks noGrp="1"/>
          </p:cNvSpPr>
          <p:nvPr>
            <p:ph type="title"/>
          </p:nvPr>
        </p:nvSpPr>
        <p:spPr>
          <a:xfrm>
            <a:off x="272852" y="53578"/>
            <a:ext cx="11646297" cy="954849"/>
          </a:xfrm>
          <a:prstGeom prst="rect">
            <a:avLst/>
          </a:prstGeom>
        </p:spPr>
        <p:txBody>
          <a:bodyPr lIns="71437" tIns="71437" rIns="71437" bIns="71437" anchor="ctr"/>
          <a:lstStyle>
            <a:lvl1pPr algn="ctr" defTabSz="410766">
              <a:lnSpc>
                <a:spcPct val="100000"/>
              </a:lnSpc>
              <a:defRPr sz="5600" b="0" spc="0">
                <a:solidFill>
                  <a:srgbClr val="000000"/>
                </a:solidFill>
                <a:latin typeface="Helvetica Neue Medium"/>
                <a:ea typeface="Helvetica Neue Medium"/>
                <a:cs typeface="Helvetica Neue Medium"/>
                <a:sym typeface="Helvetica Neue Medium"/>
              </a:defRPr>
            </a:lvl1pPr>
          </a:lstStyle>
          <a:p>
            <a:r>
              <a:t>Title Text</a:t>
            </a:r>
          </a:p>
        </p:txBody>
      </p:sp>
      <p:sp>
        <p:nvSpPr>
          <p:cNvPr id="156" name="Slide Number"/>
          <p:cNvSpPr txBox="1">
            <a:spLocks noGrp="1"/>
          </p:cNvSpPr>
          <p:nvPr>
            <p:ph type="sldNum" sz="quarter" idx="2"/>
          </p:nvPr>
        </p:nvSpPr>
        <p:spPr>
          <a:xfrm>
            <a:off x="11671538" y="6616998"/>
            <a:ext cx="411971" cy="328935"/>
          </a:xfrm>
          <a:prstGeom prst="rect">
            <a:avLst/>
          </a:prstGeom>
        </p:spPr>
        <p:txBody>
          <a:bodyPr lIns="71437" tIns="71437" rIns="71437" bIns="71437" anchor="t"/>
          <a:lstStyle>
            <a:lvl1pPr defTabSz="410766">
              <a:defRPr sz="1200">
                <a:latin typeface="Verdana"/>
                <a:ea typeface="Verdana"/>
                <a:cs typeface="Verdana"/>
                <a:sym typeface="Verdana"/>
              </a:defRPr>
            </a:lvl1pPr>
          </a:lstStyle>
          <a:p>
            <a:fld id="{86CB4B4D-7CA3-9044-876B-883B54F8677D}" type="slidenum">
              <a:t>‹#›</a:t>
            </a:fld>
            <a:endParaRPr/>
          </a:p>
        </p:txBody>
      </p:sp>
    </p:spTree>
    <p:extLst>
      <p:ext uri="{BB962C8B-B14F-4D97-AF65-F5344CB8AC3E}">
        <p14:creationId xmlns:p14="http://schemas.microsoft.com/office/powerpoint/2010/main" val="1234568632"/>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63" name="Title Text"/>
          <p:cNvSpPr txBox="1">
            <a:spLocks noGrp="1"/>
          </p:cNvSpPr>
          <p:nvPr>
            <p:ph type="title"/>
          </p:nvPr>
        </p:nvSpPr>
        <p:spPr>
          <a:xfrm>
            <a:off x="838200" y="18255"/>
            <a:ext cx="10515600" cy="1325564"/>
          </a:xfrm>
          <a:prstGeom prst="rect">
            <a:avLst/>
          </a:prstGeom>
        </p:spPr>
        <p:txBody>
          <a:bodyPr lIns="91439" tIns="91439" rIns="91439" bIns="91439" anchor="b"/>
          <a:lstStyle>
            <a:lvl1pPr defTabSz="914400">
              <a:lnSpc>
                <a:spcPct val="90000"/>
              </a:lnSpc>
              <a:defRPr sz="3600" b="0" spc="0">
                <a:solidFill>
                  <a:srgbClr val="0070C0"/>
                </a:solidFill>
                <a:latin typeface="Verdana"/>
                <a:ea typeface="Verdana"/>
                <a:cs typeface="Verdana"/>
                <a:sym typeface="Verdana"/>
              </a:defRPr>
            </a:lvl1pPr>
          </a:lstStyle>
          <a:p>
            <a:r>
              <a:t>Title Text</a:t>
            </a:r>
          </a:p>
        </p:txBody>
      </p:sp>
      <p:sp>
        <p:nvSpPr>
          <p:cNvPr id="164" name="Body Level One…"/>
          <p:cNvSpPr txBox="1">
            <a:spLocks noGrp="1"/>
          </p:cNvSpPr>
          <p:nvPr>
            <p:ph type="body" idx="1"/>
          </p:nvPr>
        </p:nvSpPr>
        <p:spPr>
          <a:xfrm>
            <a:off x="838200" y="1500160"/>
            <a:ext cx="7887346" cy="4351339"/>
          </a:xfrm>
          <a:prstGeom prst="rect">
            <a:avLst/>
          </a:prstGeom>
        </p:spPr>
        <p:txBody>
          <a:bodyPr lIns="91439" tIns="91439" rIns="91439" bIns="91439"/>
          <a:lstStyle>
            <a:lvl1pPr marL="228600" indent="-228600" defTabSz="914400">
              <a:spcBef>
                <a:spcPts val="1000"/>
              </a:spcBef>
              <a:buSzPct val="100000"/>
              <a:buFont typeface="Arial"/>
              <a:defRPr sz="2800">
                <a:latin typeface="Calibri"/>
                <a:ea typeface="Calibri"/>
                <a:cs typeface="Calibri"/>
                <a:sym typeface="Calibri"/>
              </a:defRPr>
            </a:lvl1pPr>
            <a:lvl2pPr marL="495300" indent="-266700" defTabSz="914400">
              <a:spcBef>
                <a:spcPts val="1000"/>
              </a:spcBef>
              <a:buSzPct val="100000"/>
              <a:buFont typeface="Arial"/>
              <a:defRPr sz="2800">
                <a:latin typeface="Calibri"/>
                <a:ea typeface="Calibri"/>
                <a:cs typeface="Calibri"/>
                <a:sym typeface="Calibri"/>
              </a:defRPr>
            </a:lvl2pPr>
            <a:lvl3pPr marL="777240" indent="-320040" defTabSz="914400">
              <a:spcBef>
                <a:spcPts val="1000"/>
              </a:spcBef>
              <a:buSzPct val="100000"/>
              <a:buFont typeface="Arial"/>
              <a:defRPr sz="2800">
                <a:latin typeface="Calibri"/>
                <a:ea typeface="Calibri"/>
                <a:cs typeface="Calibri"/>
                <a:sym typeface="Calibri"/>
              </a:defRPr>
            </a:lvl3pPr>
            <a:lvl4pPr marL="1041400" indent="-355600" defTabSz="914400">
              <a:spcBef>
                <a:spcPts val="1000"/>
              </a:spcBef>
              <a:buSzPct val="100000"/>
              <a:buFont typeface="Arial"/>
              <a:defRPr sz="2800">
                <a:latin typeface="Calibri"/>
                <a:ea typeface="Calibri"/>
                <a:cs typeface="Calibri"/>
                <a:sym typeface="Calibri"/>
              </a:defRPr>
            </a:lvl4pPr>
            <a:lvl5pPr marL="1270000" indent="-355600" defTabSz="914400">
              <a:spcBef>
                <a:spcPts val="1000"/>
              </a:spcBef>
              <a:buSzPct val="100000"/>
              <a:buFont typeface="Arial"/>
              <a:defRPr sz="28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65" name="Slide Number"/>
          <p:cNvSpPr txBox="1">
            <a:spLocks noGrp="1"/>
          </p:cNvSpPr>
          <p:nvPr>
            <p:ph type="sldNum" sz="quarter" idx="2"/>
          </p:nvPr>
        </p:nvSpPr>
        <p:spPr>
          <a:xfrm>
            <a:off x="10986393" y="6354248"/>
            <a:ext cx="367407" cy="369330"/>
          </a:xfrm>
          <a:prstGeom prst="rect">
            <a:avLst/>
          </a:prstGeom>
        </p:spPr>
        <p:txBody>
          <a:bodyPr lIns="91439" tIns="91439" rIns="91439" bIns="91439" anchor="ctr"/>
          <a:lstStyle>
            <a:lvl1pPr algn="r" defTabSz="914400">
              <a:defRPr sz="1200">
                <a:solidFill>
                  <a:srgbClr val="888888"/>
                </a:solidFill>
                <a:latin typeface="Calibri"/>
                <a:ea typeface="Calibri"/>
                <a:cs typeface="Calibri"/>
                <a:sym typeface="Calibri"/>
              </a:defRPr>
            </a:lvl1pPr>
          </a:lstStyle>
          <a:p>
            <a:fld id="{86CB4B4D-7CA3-9044-876B-883B54F8677D}" type="slidenum">
              <a:t>‹#›</a:t>
            </a:fld>
            <a:endParaRPr/>
          </a:p>
        </p:txBody>
      </p:sp>
      <p:sp>
        <p:nvSpPr>
          <p:cNvPr id="166" name="Straight Connector 7"/>
          <p:cNvSpPr/>
          <p:nvPr/>
        </p:nvSpPr>
        <p:spPr>
          <a:xfrm>
            <a:off x="838200" y="1429058"/>
            <a:ext cx="10515600" cy="1"/>
          </a:xfrm>
          <a:prstGeom prst="line">
            <a:avLst/>
          </a:prstGeom>
          <a:ln w="12700">
            <a:solidFill>
              <a:srgbClr val="4472C4"/>
            </a:solidFill>
            <a:miter/>
          </a:ln>
        </p:spPr>
        <p:txBody>
          <a:bodyPr tIns="45720" bIns="45720"/>
          <a:lstStyle/>
          <a:p>
            <a:pPr algn="l" defTabSz="914400">
              <a:defRPr sz="3600">
                <a:solidFill>
                  <a:srgbClr val="000000"/>
                </a:solidFill>
                <a:latin typeface="Calibri"/>
                <a:ea typeface="Calibri"/>
                <a:cs typeface="Calibri"/>
                <a:sym typeface="Calibri"/>
              </a:defRPr>
            </a:pPr>
            <a:endParaRPr sz="1800"/>
          </a:p>
        </p:txBody>
      </p:sp>
    </p:spTree>
    <p:extLst>
      <p:ext uri="{BB962C8B-B14F-4D97-AF65-F5344CB8AC3E}">
        <p14:creationId xmlns:p14="http://schemas.microsoft.com/office/powerpoint/2010/main" val="35875955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10/26/2022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5_Title &amp; Bullets">
    <p:spTree>
      <p:nvGrpSpPr>
        <p:cNvPr id="1" name=""/>
        <p:cNvGrpSpPr/>
        <p:nvPr/>
      </p:nvGrpSpPr>
      <p:grpSpPr>
        <a:xfrm>
          <a:off x="0" y="0"/>
          <a:ext cx="0" cy="0"/>
          <a:chOff x="0" y="0"/>
          <a:chExt cx="0" cy="0"/>
        </a:xfrm>
      </p:grpSpPr>
      <p:sp>
        <p:nvSpPr>
          <p:cNvPr id="173" name="Slide Title"/>
          <p:cNvSpPr txBox="1">
            <a:spLocks noGrp="1"/>
          </p:cNvSpPr>
          <p:nvPr>
            <p:ph type="title" hasCustomPrompt="1"/>
          </p:nvPr>
        </p:nvSpPr>
        <p:spPr>
          <a:prstGeom prst="rect">
            <a:avLst/>
          </a:prstGeom>
        </p:spPr>
        <p:txBody>
          <a:bodyPr/>
          <a:lstStyle/>
          <a:p>
            <a:r>
              <a:t>Slide Title</a:t>
            </a:r>
          </a:p>
        </p:txBody>
      </p:sp>
      <p:sp>
        <p:nvSpPr>
          <p:cNvPr id="174" name="Body Level One…"/>
          <p:cNvSpPr txBox="1">
            <a:spLocks noGrp="1"/>
          </p:cNvSpPr>
          <p:nvPr>
            <p:ph type="body" sz="quarter" idx="1" hasCustomPrompt="1"/>
          </p:nvPr>
        </p:nvSpPr>
        <p:spPr>
          <a:xfrm>
            <a:off x="603250" y="1186481"/>
            <a:ext cx="10985500" cy="467391"/>
          </a:xfrm>
          <a:prstGeom prst="rect">
            <a:avLst/>
          </a:prstGeom>
        </p:spPr>
        <p:txBody>
          <a:bodyPr lIns="45718" tIns="45718" rIns="45718" bIns="45718"/>
          <a:lstStyle>
            <a:lvl1pPr marL="0" indent="0" defTabSz="412750">
              <a:lnSpc>
                <a:spcPct val="100000"/>
              </a:lnSpc>
              <a:spcBef>
                <a:spcPts val="0"/>
              </a:spcBef>
              <a:buSzTx/>
              <a:buNone/>
              <a:defRPr sz="2750" b="1"/>
            </a:lvl1pPr>
            <a:lvl2pPr marL="654050" indent="-349250" defTabSz="412750">
              <a:lnSpc>
                <a:spcPct val="100000"/>
              </a:lnSpc>
              <a:spcBef>
                <a:spcPts val="0"/>
              </a:spcBef>
              <a:defRPr sz="2750" b="1"/>
            </a:lvl2pPr>
            <a:lvl3pPr marL="958850" indent="-349250" defTabSz="412750">
              <a:lnSpc>
                <a:spcPct val="100000"/>
              </a:lnSpc>
              <a:spcBef>
                <a:spcPts val="0"/>
              </a:spcBef>
              <a:defRPr sz="2750" b="1"/>
            </a:lvl3pPr>
            <a:lvl4pPr marL="1263650" indent="-349250" defTabSz="412750">
              <a:lnSpc>
                <a:spcPct val="100000"/>
              </a:lnSpc>
              <a:spcBef>
                <a:spcPts val="0"/>
              </a:spcBef>
              <a:defRPr sz="2750" b="1"/>
            </a:lvl4pPr>
            <a:lvl5pPr marL="1568450" indent="-349250" defTabSz="412750">
              <a:lnSpc>
                <a:spcPct val="100000"/>
              </a:lnSpc>
              <a:spcBef>
                <a:spcPts val="0"/>
              </a:spcBef>
              <a:defRPr sz="2750" b="1"/>
            </a:lvl5pPr>
          </a:lstStyle>
          <a:p>
            <a:r>
              <a:t>Slide Subtitle</a:t>
            </a:r>
          </a:p>
          <a:p>
            <a:pPr lvl="1"/>
            <a:endParaRPr/>
          </a:p>
          <a:p>
            <a:pPr lvl="2"/>
            <a:endParaRPr/>
          </a:p>
          <a:p>
            <a:pPr lvl="3"/>
            <a:endParaRPr/>
          </a:p>
          <a:p>
            <a:pPr lvl="4"/>
            <a:endParaRPr/>
          </a:p>
        </p:txBody>
      </p:sp>
      <p:sp>
        <p:nvSpPr>
          <p:cNvPr id="175" name="Body Level One…"/>
          <p:cNvSpPr txBox="1">
            <a:spLocks noGrp="1"/>
          </p:cNvSpPr>
          <p:nvPr>
            <p:ph type="body" idx="21" hasCustomPrompt="1"/>
          </p:nvPr>
        </p:nvSpPr>
        <p:spPr>
          <a:prstGeom prst="rect">
            <a:avLst/>
          </a:prstGeom>
        </p:spPr>
        <p:txBody>
          <a:bodyPr/>
          <a:lstStyle/>
          <a:p>
            <a:r>
              <a:t>Slide bullet text</a:t>
            </a:r>
          </a:p>
        </p:txBody>
      </p:sp>
      <p:sp>
        <p:nvSpPr>
          <p:cNvPr id="1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7055972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3"/>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8"/>
            <a:ext cx="10128740" cy="1655763"/>
          </a:xfrm>
          <a:prstGeom prst="rect">
            <a:avLst/>
          </a:prstGeom>
        </p:spPr>
        <p:txBody>
          <a:bodyPr/>
          <a:lstStyle>
            <a:lvl1pPr marL="0" indent="0">
              <a:buSzTx/>
              <a:buFontTx/>
              <a:buNone/>
              <a:defRPr>
                <a:latin typeface="Verdana"/>
                <a:ea typeface="Verdana"/>
                <a:cs typeface="Verdana"/>
                <a:sym typeface="Verdana"/>
              </a:defRPr>
            </a:lvl1pPr>
            <a:lvl2pPr marL="0" indent="228600">
              <a:buSzTx/>
              <a:buFontTx/>
              <a:buNone/>
              <a:defRPr>
                <a:latin typeface="Verdana"/>
                <a:ea typeface="Verdana"/>
                <a:cs typeface="Verdana"/>
                <a:sym typeface="Verdana"/>
              </a:defRPr>
            </a:lvl2pPr>
            <a:lvl3pPr marL="0" indent="457200">
              <a:buSzTx/>
              <a:buFontTx/>
              <a:buNone/>
              <a:defRPr>
                <a:latin typeface="Verdana"/>
                <a:ea typeface="Verdana"/>
                <a:cs typeface="Verdana"/>
                <a:sym typeface="Verdana"/>
              </a:defRPr>
            </a:lvl3pPr>
            <a:lvl4pPr marL="0" indent="685800">
              <a:buSzTx/>
              <a:buFontTx/>
              <a:buNone/>
              <a:defRPr>
                <a:latin typeface="Verdana"/>
                <a:ea typeface="Verdana"/>
                <a:cs typeface="Verdana"/>
                <a:sym typeface="Verdana"/>
              </a:defRPr>
            </a:lvl4pPr>
            <a:lvl5pPr marL="0" indent="9144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60" y="3055777"/>
            <a:ext cx="10814540" cy="1"/>
          </a:xfrm>
          <a:prstGeom prst="line">
            <a:avLst/>
          </a:prstGeom>
          <a:ln w="12700">
            <a:solidFill>
              <a:schemeClr val="accent1"/>
            </a:solidFill>
            <a:miter/>
          </a:ln>
        </p:spPr>
        <p:txBody>
          <a:bodyPr tIns="45720" bIns="45720"/>
          <a:lstStyle/>
          <a:p>
            <a:endParaRPr sz="900"/>
          </a:p>
        </p:txBody>
      </p:sp>
    </p:spTree>
    <p:extLst>
      <p:ext uri="{BB962C8B-B14F-4D97-AF65-F5344CB8AC3E}">
        <p14:creationId xmlns:p14="http://schemas.microsoft.com/office/powerpoint/2010/main" val="536161876"/>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5"/>
            <a:ext cx="10515600" cy="1325564"/>
          </a:xfrm>
          <a:prstGeom prst="rect">
            <a:avLst/>
          </a:prstGeom>
        </p:spPr>
        <p:txBody>
          <a:bodyPr/>
          <a:lstStyle>
            <a:lvl1pPr>
              <a:defRPr sz="3600"/>
            </a:lvl1pPr>
          </a:lstStyle>
          <a:p>
            <a:r>
              <a:t>Title Text</a:t>
            </a:r>
          </a:p>
        </p:txBody>
      </p:sp>
      <p:sp>
        <p:nvSpPr>
          <p:cNvPr id="23" name="Body Level One…"/>
          <p:cNvSpPr txBox="1">
            <a:spLocks noGrp="1"/>
          </p:cNvSpPr>
          <p:nvPr>
            <p:ph type="body" idx="1"/>
          </p:nvPr>
        </p:nvSpPr>
        <p:spPr>
          <a:xfrm>
            <a:off x="838200" y="1500160"/>
            <a:ext cx="7887346" cy="435133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12700">
            <a:solidFill>
              <a:schemeClr val="accent1"/>
            </a:solidFill>
            <a:miter/>
          </a:ln>
        </p:spPr>
        <p:txBody>
          <a:bodyPr tIns="45720" bIns="45720"/>
          <a:lstStyle/>
          <a:p>
            <a:endParaRPr sz="900"/>
          </a:p>
        </p:txBody>
      </p:sp>
    </p:spTree>
    <p:extLst>
      <p:ext uri="{BB962C8B-B14F-4D97-AF65-F5344CB8AC3E}">
        <p14:creationId xmlns:p14="http://schemas.microsoft.com/office/powerpoint/2010/main" val="177944861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3"/>
            <a:ext cx="10515600" cy="1500188"/>
          </a:xfrm>
          <a:prstGeom prst="rect">
            <a:avLst/>
          </a:prstGeom>
        </p:spPr>
        <p:txBody>
          <a:bodyPr/>
          <a:lstStyle>
            <a:lvl1pPr marL="0" indent="0">
              <a:buSzTx/>
              <a:buFontTx/>
              <a:buNone/>
              <a:defRPr sz="2400">
                <a:solidFill>
                  <a:srgbClr val="888888"/>
                </a:solidFill>
              </a:defRPr>
            </a:lvl1pPr>
            <a:lvl2pPr marL="0" indent="228600">
              <a:buSzTx/>
              <a:buFontTx/>
              <a:buNone/>
              <a:defRPr sz="2400">
                <a:solidFill>
                  <a:srgbClr val="888888"/>
                </a:solidFill>
              </a:defRPr>
            </a:lvl2pPr>
            <a:lvl3pPr marL="0" indent="457200">
              <a:buSzTx/>
              <a:buFontTx/>
              <a:buNone/>
              <a:defRPr sz="2400">
                <a:solidFill>
                  <a:srgbClr val="888888"/>
                </a:solidFill>
              </a:defRPr>
            </a:lvl3pPr>
            <a:lvl4pPr marL="0" indent="685800">
              <a:buSzTx/>
              <a:buFontTx/>
              <a:buNone/>
              <a:defRPr sz="2400">
                <a:solidFill>
                  <a:srgbClr val="888888"/>
                </a:solidFill>
              </a:defRPr>
            </a:lvl4pPr>
            <a:lvl5pPr marL="0" indent="9144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12700">
            <a:solidFill>
              <a:schemeClr val="accent1"/>
            </a:solidFill>
            <a:miter/>
          </a:ln>
        </p:spPr>
        <p:txBody>
          <a:bodyPr tIns="45720" bIns="45720"/>
          <a:lstStyle/>
          <a:p>
            <a:endParaRPr sz="900"/>
          </a:p>
        </p:txBody>
      </p:sp>
    </p:spTree>
    <p:extLst>
      <p:ext uri="{BB962C8B-B14F-4D97-AF65-F5344CB8AC3E}">
        <p14:creationId xmlns:p14="http://schemas.microsoft.com/office/powerpoint/2010/main" val="1751338801"/>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12700">
            <a:solidFill>
              <a:schemeClr val="accent1"/>
            </a:solidFill>
            <a:miter/>
          </a:ln>
        </p:spPr>
        <p:txBody>
          <a:bodyPr tIns="45720" bIns="45720"/>
          <a:lstStyle/>
          <a:p>
            <a:endParaRPr sz="900"/>
          </a:p>
        </p:txBody>
      </p:sp>
    </p:spTree>
    <p:extLst>
      <p:ext uri="{BB962C8B-B14F-4D97-AF65-F5344CB8AC3E}">
        <p14:creationId xmlns:p14="http://schemas.microsoft.com/office/powerpoint/2010/main" val="2790056927"/>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5812261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74631084"/>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8" y="457200"/>
            <a:ext cx="3932238"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489857" indent="-261257">
              <a:defRPr sz="3200"/>
            </a:lvl2pPr>
            <a:lvl3pPr marL="762000" indent="-304800">
              <a:defRPr sz="3200"/>
            </a:lvl3pPr>
            <a:lvl4pPr marL="1051560" indent="-365760">
              <a:defRPr sz="3200"/>
            </a:lvl4pPr>
            <a:lvl5pPr marL="12801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8" y="2057400"/>
            <a:ext cx="3932238" cy="3811588"/>
          </a:xfrm>
          <a:prstGeom prst="rect">
            <a:avLst/>
          </a:prstGeom>
          <a:ln w="12700"/>
        </p:spPr>
        <p:txBody>
          <a:bodyPr/>
          <a:lstStyle>
            <a:lvl1pPr marL="0" indent="0">
              <a:buSzTx/>
              <a:buFontTx/>
              <a:buNone/>
              <a:defRPr sz="3200"/>
            </a:lvl1p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6843330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8" y="457200"/>
            <a:ext cx="3932238"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839788" y="2057400"/>
            <a:ext cx="3932238" cy="3811588"/>
          </a:xfrm>
          <a:prstGeom prst="rect">
            <a:avLst/>
          </a:prstGeom>
        </p:spPr>
        <p:txBody>
          <a:bodyPr/>
          <a:lstStyle>
            <a:lvl1pPr marL="0" indent="0">
              <a:buSzTx/>
              <a:buFontTx/>
              <a:buNone/>
              <a:defRPr sz="1600"/>
            </a:lvl1pPr>
            <a:lvl2pPr marL="0" indent="228600">
              <a:buSzTx/>
              <a:buFontTx/>
              <a:buNone/>
              <a:defRPr sz="1600"/>
            </a:lvl2pPr>
            <a:lvl3pPr marL="0" indent="457200">
              <a:buSzTx/>
              <a:buFontTx/>
              <a:buNone/>
              <a:defRPr sz="1600"/>
            </a:lvl3pPr>
            <a:lvl4pPr marL="0" indent="685800">
              <a:buSzTx/>
              <a:buFontTx/>
              <a:buNone/>
              <a:defRPr sz="1600"/>
            </a:lvl4pPr>
            <a:lvl5pPr marL="0" indent="9144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018880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353530" y="6357663"/>
            <a:ext cx="372218" cy="369330"/>
          </a:xfrm>
          <a:prstGeom prst="rect">
            <a:avLst/>
          </a:prstGeom>
        </p:spPr>
        <p:txBody>
          <a:bodyPr/>
          <a:lstStyle>
            <a:lvl1pPr defTabSz="547695"/>
          </a:lstStyle>
          <a:p>
            <a:fld id="{86CB4B4D-7CA3-9044-876B-883B54F8677D}" type="slidenum">
              <a:t>‹#›</a:t>
            </a:fld>
            <a:endParaRPr/>
          </a:p>
        </p:txBody>
      </p:sp>
    </p:spTree>
    <p:extLst>
      <p:ext uri="{BB962C8B-B14F-4D97-AF65-F5344CB8AC3E}">
        <p14:creationId xmlns:p14="http://schemas.microsoft.com/office/powerpoint/2010/main" val="416155271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10/26/2022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535781" y="3339704"/>
            <a:ext cx="11126338" cy="89"/>
          </a:xfrm>
          <a:prstGeom prst="line">
            <a:avLst/>
          </a:prstGeom>
          <a:ln w="25400">
            <a:solidFill>
              <a:srgbClr val="9A9A9A"/>
            </a:solidFill>
            <a:miter lim="400000"/>
          </a:ln>
        </p:spPr>
        <p:txBody>
          <a:bodyPr tIns="45720" bIns="45720"/>
          <a:lstStyle/>
          <a:p>
            <a:endParaRPr sz="900"/>
          </a:p>
        </p:txBody>
      </p:sp>
      <p:sp>
        <p:nvSpPr>
          <p:cNvPr id="106" name="Title Text"/>
          <p:cNvSpPr txBox="1">
            <a:spLocks noGrp="1"/>
          </p:cNvSpPr>
          <p:nvPr>
            <p:ph type="title"/>
          </p:nvPr>
        </p:nvSpPr>
        <p:spPr>
          <a:xfrm>
            <a:off x="535781" y="928687"/>
            <a:ext cx="11120439" cy="2232423"/>
          </a:xfrm>
          <a:prstGeom prst="rect">
            <a:avLst/>
          </a:prstGeom>
        </p:spPr>
        <p:txBody>
          <a:bodyPr lIns="101600" tIns="101600" rIns="101600" bIns="101600"/>
          <a:lstStyle>
            <a:lvl1pPr defTabSz="410751">
              <a:lnSpc>
                <a:spcPct val="100000"/>
              </a:lnSpc>
              <a:defRPr sz="29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535781" y="3527227"/>
            <a:ext cx="11120439" cy="714376"/>
          </a:xfrm>
          <a:prstGeom prst="rect">
            <a:avLst/>
          </a:prstGeom>
        </p:spPr>
        <p:txBody>
          <a:bodyPr lIns="101600" tIns="101600" rIns="101600" bIns="101600"/>
          <a:lstStyle>
            <a:lvl1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1pPr>
            <a:lvl2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2pPr>
            <a:lvl3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3pPr>
            <a:lvl4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4pPr>
            <a:lvl5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11447702" y="6335723"/>
            <a:ext cx="346249" cy="343684"/>
          </a:xfrm>
          <a:prstGeom prst="rect">
            <a:avLst/>
          </a:prstGeom>
        </p:spPr>
        <p:txBody>
          <a:bodyPr lIns="101600" tIns="101600" rIns="101600" bIns="101600" anchor="b"/>
          <a:lstStyle>
            <a:lvl1pPr>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19456602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7072313" y="5607843"/>
            <a:ext cx="2" cy="1000217"/>
          </a:xfrm>
          <a:prstGeom prst="line">
            <a:avLst/>
          </a:prstGeom>
          <a:ln w="25400">
            <a:solidFill>
              <a:srgbClr val="9A9A9A"/>
            </a:solidFill>
            <a:miter lim="400000"/>
          </a:ln>
        </p:spPr>
        <p:txBody>
          <a:bodyPr tIns="45720" bIns="45720"/>
          <a:lstStyle/>
          <a:p>
            <a:endParaRPr sz="900"/>
          </a:p>
        </p:txBody>
      </p:sp>
      <p:sp>
        <p:nvSpPr>
          <p:cNvPr id="116" name="Image"/>
          <p:cNvSpPr>
            <a:spLocks noGrp="1"/>
          </p:cNvSpPr>
          <p:nvPr>
            <p:ph type="pic" idx="21"/>
          </p:nvPr>
        </p:nvSpPr>
        <p:spPr>
          <a:xfrm>
            <a:off x="0" y="-17861"/>
            <a:ext cx="12192000" cy="5431895"/>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1321594" y="5473899"/>
            <a:ext cx="5429251" cy="1196579"/>
          </a:xfrm>
          <a:prstGeom prst="rect">
            <a:avLst/>
          </a:prstGeom>
        </p:spPr>
        <p:txBody>
          <a:bodyPr lIns="101600" tIns="101600" rIns="101600" bIns="101600" anchor="ctr"/>
          <a:lstStyle>
            <a:lvl1pPr algn="r" defTabSz="410751">
              <a:lnSpc>
                <a:spcPct val="100000"/>
              </a:lnSpc>
              <a:defRPr sz="29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7358062" y="5956101"/>
            <a:ext cx="4643439" cy="357189"/>
          </a:xfrm>
          <a:prstGeom prst="rect">
            <a:avLst/>
          </a:prstGeom>
        </p:spPr>
        <p:txBody>
          <a:bodyPr lIns="101600" tIns="101600" rIns="101600" bIns="101600"/>
          <a:lstStyle>
            <a:lvl1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1pPr>
            <a:lvl2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2pPr>
            <a:lvl3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3pPr>
            <a:lvl4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4pPr>
            <a:lvl5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447702" y="6335723"/>
            <a:ext cx="346249" cy="343684"/>
          </a:xfrm>
          <a:prstGeom prst="rect">
            <a:avLst/>
          </a:prstGeom>
        </p:spPr>
        <p:txBody>
          <a:bodyPr lIns="101600" tIns="101600" rIns="101600" bIns="101600" anchor="b"/>
          <a:lstStyle>
            <a:lvl1pPr>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505435476"/>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535781" y="2312789"/>
            <a:ext cx="11120439" cy="2232423"/>
          </a:xfrm>
          <a:prstGeom prst="rect">
            <a:avLst/>
          </a:prstGeom>
        </p:spPr>
        <p:txBody>
          <a:bodyPr lIns="101600" tIns="101600" rIns="101600" bIns="101600" anchor="ctr"/>
          <a:lstStyle>
            <a:lvl1pPr defTabSz="410751">
              <a:lnSpc>
                <a:spcPct val="100000"/>
              </a:lnSpc>
              <a:defRPr sz="29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11447702" y="6335723"/>
            <a:ext cx="346249" cy="343684"/>
          </a:xfrm>
          <a:prstGeom prst="rect">
            <a:avLst/>
          </a:prstGeom>
        </p:spPr>
        <p:txBody>
          <a:bodyPr lIns="101600" tIns="101600" rIns="101600" bIns="101600" anchor="b"/>
          <a:lstStyle>
            <a:lvl1pPr>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2734809288"/>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535781" y="3420070"/>
            <a:ext cx="5001072" cy="41"/>
          </a:xfrm>
          <a:prstGeom prst="line">
            <a:avLst/>
          </a:prstGeom>
          <a:ln w="25400">
            <a:solidFill>
              <a:srgbClr val="9A9A9A"/>
            </a:solidFill>
            <a:miter lim="400000"/>
          </a:ln>
        </p:spPr>
        <p:txBody>
          <a:bodyPr tIns="45720" bIns="45720"/>
          <a:lstStyle/>
          <a:p>
            <a:endParaRPr sz="900"/>
          </a:p>
        </p:txBody>
      </p:sp>
      <p:sp>
        <p:nvSpPr>
          <p:cNvPr id="135" name="Image"/>
          <p:cNvSpPr>
            <a:spLocks noGrp="1"/>
          </p:cNvSpPr>
          <p:nvPr>
            <p:ph type="pic" idx="21"/>
          </p:nvPr>
        </p:nvSpPr>
        <p:spPr>
          <a:xfrm>
            <a:off x="4476750" y="0"/>
            <a:ext cx="14430375" cy="686693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535781" y="1009055"/>
            <a:ext cx="5000626" cy="2232423"/>
          </a:xfrm>
          <a:prstGeom prst="rect">
            <a:avLst/>
          </a:prstGeom>
        </p:spPr>
        <p:txBody>
          <a:bodyPr lIns="101600" tIns="101600" rIns="101600" bIns="101600"/>
          <a:lstStyle>
            <a:lvl1pPr defTabSz="410751">
              <a:lnSpc>
                <a:spcPct val="100000"/>
              </a:lnSpc>
              <a:defRPr sz="29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535781" y="3607594"/>
            <a:ext cx="5000626" cy="2232423"/>
          </a:xfrm>
          <a:prstGeom prst="rect">
            <a:avLst/>
          </a:prstGeom>
        </p:spPr>
        <p:txBody>
          <a:bodyPr lIns="101600" tIns="101600" rIns="101600" bIns="101600"/>
          <a:lstStyle>
            <a:lvl1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1pPr>
            <a:lvl2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2pPr>
            <a:lvl3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3pPr>
            <a:lvl4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4pPr>
            <a:lvl5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11447702" y="6335723"/>
            <a:ext cx="346249" cy="343684"/>
          </a:xfrm>
          <a:prstGeom prst="rect">
            <a:avLst/>
          </a:prstGeom>
        </p:spPr>
        <p:txBody>
          <a:bodyPr lIns="101600" tIns="101600" rIns="101600" bIns="101600" anchor="b"/>
          <a:lstStyle>
            <a:lvl1pPr>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4237423527"/>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145" name="Line"/>
          <p:cNvSpPr/>
          <p:nvPr/>
        </p:nvSpPr>
        <p:spPr>
          <a:xfrm>
            <a:off x="535781" y="1384103"/>
            <a:ext cx="11126350" cy="90"/>
          </a:xfrm>
          <a:prstGeom prst="line">
            <a:avLst/>
          </a:prstGeom>
          <a:ln w="25400">
            <a:solidFill>
              <a:srgbClr val="9A9A9A"/>
            </a:solidFill>
            <a:miter lim="400000"/>
          </a:ln>
        </p:spPr>
        <p:txBody>
          <a:bodyPr tIns="45720" bIns="45720"/>
          <a:lstStyle/>
          <a:p>
            <a:endParaRPr sz="900"/>
          </a:p>
        </p:txBody>
      </p:sp>
      <p:sp>
        <p:nvSpPr>
          <p:cNvPr id="146" name="Title Text"/>
          <p:cNvSpPr txBox="1">
            <a:spLocks noGrp="1"/>
          </p:cNvSpPr>
          <p:nvPr>
            <p:ph type="title"/>
          </p:nvPr>
        </p:nvSpPr>
        <p:spPr>
          <a:xfrm>
            <a:off x="535781" y="232172"/>
            <a:ext cx="11120439" cy="982267"/>
          </a:xfrm>
          <a:prstGeom prst="rect">
            <a:avLst/>
          </a:prstGeom>
        </p:spPr>
        <p:txBody>
          <a:bodyPr lIns="101600" tIns="101600" rIns="101600" bIns="101600"/>
          <a:lstStyle>
            <a:lvl1pPr defTabSz="410751">
              <a:lnSpc>
                <a:spcPct val="100000"/>
              </a:lnSpc>
              <a:defRPr sz="2900">
                <a:solidFill>
                  <a:srgbClr val="000000"/>
                </a:solidFill>
                <a:latin typeface="Helvetica Neue Light"/>
                <a:ea typeface="Helvetica Neue Light"/>
                <a:cs typeface="Helvetica Neue Light"/>
                <a:sym typeface="Helvetica Neue Light"/>
              </a:defRPr>
            </a:lvl1pPr>
          </a:lstStyle>
          <a:p>
            <a:r>
              <a:t>Title Text</a:t>
            </a:r>
          </a:p>
        </p:txBody>
      </p:sp>
      <p:sp>
        <p:nvSpPr>
          <p:cNvPr id="147" name="Slide Number"/>
          <p:cNvSpPr txBox="1">
            <a:spLocks noGrp="1"/>
          </p:cNvSpPr>
          <p:nvPr>
            <p:ph type="sldNum" sz="quarter" idx="2"/>
          </p:nvPr>
        </p:nvSpPr>
        <p:spPr>
          <a:xfrm>
            <a:off x="11447702" y="6335723"/>
            <a:ext cx="346249" cy="343684"/>
          </a:xfrm>
          <a:prstGeom prst="rect">
            <a:avLst/>
          </a:prstGeom>
        </p:spPr>
        <p:txBody>
          <a:bodyPr lIns="101600" tIns="101600" rIns="101600" bIns="101600" anchor="b"/>
          <a:lstStyle>
            <a:lvl1pPr>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4195361083"/>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535781" y="1384103"/>
            <a:ext cx="11126350" cy="90"/>
          </a:xfrm>
          <a:prstGeom prst="line">
            <a:avLst/>
          </a:prstGeom>
          <a:ln w="25400">
            <a:solidFill>
              <a:srgbClr val="9A9A9A"/>
            </a:solidFill>
            <a:miter lim="400000"/>
          </a:ln>
        </p:spPr>
        <p:txBody>
          <a:bodyPr tIns="45720" bIns="45720"/>
          <a:lstStyle/>
          <a:p>
            <a:endParaRPr sz="900"/>
          </a:p>
        </p:txBody>
      </p:sp>
      <p:sp>
        <p:nvSpPr>
          <p:cNvPr id="155" name="Title Text"/>
          <p:cNvSpPr txBox="1">
            <a:spLocks noGrp="1"/>
          </p:cNvSpPr>
          <p:nvPr>
            <p:ph type="title"/>
          </p:nvPr>
        </p:nvSpPr>
        <p:spPr>
          <a:xfrm>
            <a:off x="535781" y="232172"/>
            <a:ext cx="11120439" cy="982267"/>
          </a:xfrm>
          <a:prstGeom prst="rect">
            <a:avLst/>
          </a:prstGeom>
        </p:spPr>
        <p:txBody>
          <a:bodyPr lIns="101600" tIns="101600" rIns="101600" bIns="101600"/>
          <a:lstStyle>
            <a:lvl1pPr defTabSz="410751">
              <a:lnSpc>
                <a:spcPct val="100000"/>
              </a:lnSpc>
              <a:defRPr sz="29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535781" y="1562695"/>
            <a:ext cx="11120439" cy="4688086"/>
          </a:xfrm>
          <a:prstGeom prst="rect">
            <a:avLst/>
          </a:prstGeom>
        </p:spPr>
        <p:txBody>
          <a:bodyPr lIns="101600" tIns="101600" rIns="101600" bIns="101600"/>
          <a:lstStyle>
            <a:lvl1pPr marL="321457" indent="-321457" defTabSz="410751">
              <a:lnSpc>
                <a:spcPct val="100000"/>
              </a:lnSpc>
              <a:spcBef>
                <a:spcPts val="2900"/>
              </a:spcBef>
              <a:buSzPct val="75000"/>
              <a:buFont typeface="Helvetica Neue"/>
              <a:defRPr sz="2500">
                <a:solidFill>
                  <a:srgbClr val="747474"/>
                </a:solidFill>
                <a:latin typeface="Helvetica Neue Light"/>
                <a:ea typeface="Helvetica Neue Light"/>
                <a:cs typeface="Helvetica Neue Light"/>
                <a:sym typeface="Helvetica Neue Light"/>
              </a:defRPr>
            </a:lvl1pPr>
            <a:lvl2pPr marL="482186" indent="-321457" defTabSz="410751">
              <a:lnSpc>
                <a:spcPct val="100000"/>
              </a:lnSpc>
              <a:spcBef>
                <a:spcPts val="2900"/>
              </a:spcBef>
              <a:buSzPct val="75000"/>
              <a:buFont typeface="Helvetica Neue"/>
              <a:defRPr sz="2500">
                <a:solidFill>
                  <a:srgbClr val="747474"/>
                </a:solidFill>
                <a:latin typeface="Helvetica Neue Light"/>
                <a:ea typeface="Helvetica Neue Light"/>
                <a:cs typeface="Helvetica Neue Light"/>
                <a:sym typeface="Helvetica Neue Light"/>
              </a:defRPr>
            </a:lvl2pPr>
            <a:lvl3pPr marL="642915" indent="-321457" defTabSz="410751">
              <a:lnSpc>
                <a:spcPct val="100000"/>
              </a:lnSpc>
              <a:spcBef>
                <a:spcPts val="2900"/>
              </a:spcBef>
              <a:buSzPct val="75000"/>
              <a:buFont typeface="Helvetica Neue"/>
              <a:defRPr sz="2500">
                <a:solidFill>
                  <a:srgbClr val="747474"/>
                </a:solidFill>
                <a:latin typeface="Helvetica Neue Light"/>
                <a:ea typeface="Helvetica Neue Light"/>
                <a:cs typeface="Helvetica Neue Light"/>
                <a:sym typeface="Helvetica Neue Light"/>
              </a:defRPr>
            </a:lvl3pPr>
            <a:lvl4pPr marL="803643" indent="-321457" defTabSz="410751">
              <a:lnSpc>
                <a:spcPct val="100000"/>
              </a:lnSpc>
              <a:spcBef>
                <a:spcPts val="2900"/>
              </a:spcBef>
              <a:buSzPct val="75000"/>
              <a:buFont typeface="Helvetica Neue"/>
              <a:defRPr sz="2500">
                <a:solidFill>
                  <a:srgbClr val="747474"/>
                </a:solidFill>
                <a:latin typeface="Helvetica Neue Light"/>
                <a:ea typeface="Helvetica Neue Light"/>
                <a:cs typeface="Helvetica Neue Light"/>
                <a:sym typeface="Helvetica Neue Light"/>
              </a:defRPr>
            </a:lvl4pPr>
            <a:lvl5pPr marL="964372" indent="-321457" defTabSz="410751">
              <a:lnSpc>
                <a:spcPct val="100000"/>
              </a:lnSpc>
              <a:spcBef>
                <a:spcPts val="2900"/>
              </a:spcBef>
              <a:buSzPct val="75000"/>
              <a:buFont typeface="Helvetica Neue"/>
              <a:defRPr sz="25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11447702" y="6335723"/>
            <a:ext cx="346249" cy="343684"/>
          </a:xfrm>
          <a:prstGeom prst="rect">
            <a:avLst/>
          </a:prstGeom>
        </p:spPr>
        <p:txBody>
          <a:bodyPr lIns="101600" tIns="101600" rIns="101600" bIns="101600" anchor="b"/>
          <a:lstStyle>
            <a:lvl1pPr>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2113719403"/>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535781" y="1384102"/>
            <a:ext cx="4756307" cy="94"/>
          </a:xfrm>
          <a:prstGeom prst="line">
            <a:avLst/>
          </a:prstGeom>
          <a:ln w="25400">
            <a:solidFill>
              <a:srgbClr val="9A9A9A"/>
            </a:solidFill>
            <a:miter lim="400000"/>
          </a:ln>
        </p:spPr>
        <p:txBody>
          <a:bodyPr tIns="45720" bIns="45720"/>
          <a:lstStyle/>
          <a:p>
            <a:endParaRPr sz="900"/>
          </a:p>
        </p:txBody>
      </p:sp>
      <p:sp>
        <p:nvSpPr>
          <p:cNvPr id="165" name="Image"/>
          <p:cNvSpPr>
            <a:spLocks noGrp="1"/>
          </p:cNvSpPr>
          <p:nvPr>
            <p:ph type="pic" idx="21"/>
          </p:nvPr>
        </p:nvSpPr>
        <p:spPr>
          <a:xfrm>
            <a:off x="6072188" y="-107156"/>
            <a:ext cx="6238876" cy="6965157"/>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535781" y="232172"/>
            <a:ext cx="4762501" cy="982267"/>
          </a:xfrm>
          <a:prstGeom prst="rect">
            <a:avLst/>
          </a:prstGeom>
        </p:spPr>
        <p:txBody>
          <a:bodyPr lIns="101600" tIns="101600" rIns="101600" bIns="101600"/>
          <a:lstStyle>
            <a:lvl1pPr defTabSz="410751">
              <a:lnSpc>
                <a:spcPct val="100000"/>
              </a:lnSpc>
              <a:defRPr sz="29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535781" y="1562695"/>
            <a:ext cx="4762501" cy="4688086"/>
          </a:xfrm>
          <a:prstGeom prst="rect">
            <a:avLst/>
          </a:prstGeom>
        </p:spPr>
        <p:txBody>
          <a:bodyPr lIns="101600" tIns="101600" rIns="101600" bIns="101600"/>
          <a:lstStyle>
            <a:lvl1pPr marL="232164" indent="-232164" defTabSz="410751">
              <a:lnSpc>
                <a:spcPct val="100000"/>
              </a:lnSpc>
              <a:spcBef>
                <a:spcPts val="2100"/>
              </a:spcBef>
              <a:buSzPct val="75000"/>
              <a:buFont typeface="Helvetica Neue"/>
              <a:defRPr sz="1800">
                <a:solidFill>
                  <a:srgbClr val="747474"/>
                </a:solidFill>
                <a:latin typeface="Helvetica Neue"/>
                <a:ea typeface="Helvetica Neue"/>
                <a:cs typeface="Helvetica Neue"/>
                <a:sym typeface="Helvetica Neue"/>
              </a:defRPr>
            </a:lvl1pPr>
            <a:lvl2pPr marL="348246" indent="-232164" defTabSz="410751">
              <a:lnSpc>
                <a:spcPct val="100000"/>
              </a:lnSpc>
              <a:spcBef>
                <a:spcPts val="2100"/>
              </a:spcBef>
              <a:buSzPct val="75000"/>
              <a:buFont typeface="Helvetica Neue"/>
              <a:defRPr sz="1800">
                <a:solidFill>
                  <a:srgbClr val="747474"/>
                </a:solidFill>
                <a:latin typeface="Helvetica Neue"/>
                <a:ea typeface="Helvetica Neue"/>
                <a:cs typeface="Helvetica Neue"/>
                <a:sym typeface="Helvetica Neue"/>
              </a:defRPr>
            </a:lvl2pPr>
            <a:lvl3pPr marL="464328" indent="-232164" defTabSz="410751">
              <a:lnSpc>
                <a:spcPct val="100000"/>
              </a:lnSpc>
              <a:spcBef>
                <a:spcPts val="2100"/>
              </a:spcBef>
              <a:buSzPct val="75000"/>
              <a:buFont typeface="Helvetica Neue"/>
              <a:defRPr sz="1800">
                <a:solidFill>
                  <a:srgbClr val="747474"/>
                </a:solidFill>
                <a:latin typeface="Helvetica Neue"/>
                <a:ea typeface="Helvetica Neue"/>
                <a:cs typeface="Helvetica Neue"/>
                <a:sym typeface="Helvetica Neue"/>
              </a:defRPr>
            </a:lvl3pPr>
            <a:lvl4pPr marL="580409" indent="-232164" defTabSz="410751">
              <a:lnSpc>
                <a:spcPct val="100000"/>
              </a:lnSpc>
              <a:spcBef>
                <a:spcPts val="2100"/>
              </a:spcBef>
              <a:buSzPct val="75000"/>
              <a:buFont typeface="Helvetica Neue"/>
              <a:defRPr sz="1800">
                <a:solidFill>
                  <a:srgbClr val="747474"/>
                </a:solidFill>
                <a:latin typeface="Helvetica Neue"/>
                <a:ea typeface="Helvetica Neue"/>
                <a:cs typeface="Helvetica Neue"/>
                <a:sym typeface="Helvetica Neue"/>
              </a:defRPr>
            </a:lvl4pPr>
            <a:lvl5pPr marL="696491" indent="-232164" defTabSz="410751">
              <a:lnSpc>
                <a:spcPct val="100000"/>
              </a:lnSpc>
              <a:spcBef>
                <a:spcPts val="2100"/>
              </a:spcBef>
              <a:buSzPct val="75000"/>
              <a:buFont typeface="Helvetica Neue"/>
              <a:defRPr sz="18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478822" y="6335723"/>
            <a:ext cx="346249" cy="343684"/>
          </a:xfrm>
          <a:prstGeom prst="rect">
            <a:avLst/>
          </a:prstGeom>
        </p:spPr>
        <p:txBody>
          <a:bodyPr lIns="101600" tIns="101600" rIns="101600" bIns="101600" anchor="b"/>
          <a:lstStyle>
            <a:lvl1pPr algn="l">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427183779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833437" y="625078"/>
            <a:ext cx="10513219" cy="5598915"/>
          </a:xfrm>
          <a:prstGeom prst="rect">
            <a:avLst/>
          </a:prstGeom>
        </p:spPr>
        <p:txBody>
          <a:bodyPr lIns="101600" tIns="101600" rIns="101600" bIns="101600"/>
          <a:lstStyle>
            <a:lvl1pPr marL="321457" indent="-321457" defTabSz="410751">
              <a:lnSpc>
                <a:spcPct val="100000"/>
              </a:lnSpc>
              <a:spcBef>
                <a:spcPts val="2900"/>
              </a:spcBef>
              <a:buSzPct val="75000"/>
              <a:buFont typeface="Helvetica Neue"/>
              <a:defRPr sz="2500">
                <a:solidFill>
                  <a:srgbClr val="747474"/>
                </a:solidFill>
                <a:latin typeface="Helvetica Neue Light"/>
                <a:ea typeface="Helvetica Neue Light"/>
                <a:cs typeface="Helvetica Neue Light"/>
                <a:sym typeface="Helvetica Neue Light"/>
              </a:defRPr>
            </a:lvl1pPr>
            <a:lvl2pPr marL="482186" indent="-321457" defTabSz="410751">
              <a:lnSpc>
                <a:spcPct val="100000"/>
              </a:lnSpc>
              <a:spcBef>
                <a:spcPts val="2900"/>
              </a:spcBef>
              <a:buSzPct val="75000"/>
              <a:buFont typeface="Helvetica Neue"/>
              <a:defRPr sz="2500">
                <a:solidFill>
                  <a:srgbClr val="747474"/>
                </a:solidFill>
                <a:latin typeface="Helvetica Neue Light"/>
                <a:ea typeface="Helvetica Neue Light"/>
                <a:cs typeface="Helvetica Neue Light"/>
                <a:sym typeface="Helvetica Neue Light"/>
              </a:defRPr>
            </a:lvl2pPr>
            <a:lvl3pPr marL="642915" indent="-321457" defTabSz="410751">
              <a:lnSpc>
                <a:spcPct val="100000"/>
              </a:lnSpc>
              <a:spcBef>
                <a:spcPts val="2900"/>
              </a:spcBef>
              <a:buSzPct val="75000"/>
              <a:buFont typeface="Helvetica Neue"/>
              <a:defRPr sz="2500">
                <a:solidFill>
                  <a:srgbClr val="747474"/>
                </a:solidFill>
                <a:latin typeface="Helvetica Neue Light"/>
                <a:ea typeface="Helvetica Neue Light"/>
                <a:cs typeface="Helvetica Neue Light"/>
                <a:sym typeface="Helvetica Neue Light"/>
              </a:defRPr>
            </a:lvl3pPr>
            <a:lvl4pPr marL="803643" indent="-321457" defTabSz="410751">
              <a:lnSpc>
                <a:spcPct val="100000"/>
              </a:lnSpc>
              <a:spcBef>
                <a:spcPts val="2900"/>
              </a:spcBef>
              <a:buSzPct val="75000"/>
              <a:buFont typeface="Helvetica Neue"/>
              <a:defRPr sz="2500">
                <a:solidFill>
                  <a:srgbClr val="747474"/>
                </a:solidFill>
                <a:latin typeface="Helvetica Neue Light"/>
                <a:ea typeface="Helvetica Neue Light"/>
                <a:cs typeface="Helvetica Neue Light"/>
                <a:sym typeface="Helvetica Neue Light"/>
              </a:defRPr>
            </a:lvl4pPr>
            <a:lvl5pPr marL="964372" indent="-321457" defTabSz="410751">
              <a:lnSpc>
                <a:spcPct val="100000"/>
              </a:lnSpc>
              <a:spcBef>
                <a:spcPts val="2900"/>
              </a:spcBef>
              <a:buSzPct val="75000"/>
              <a:buFont typeface="Helvetica Neue"/>
              <a:defRPr sz="25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11447702" y="6335723"/>
            <a:ext cx="346249" cy="343684"/>
          </a:xfrm>
          <a:prstGeom prst="rect">
            <a:avLst/>
          </a:prstGeom>
        </p:spPr>
        <p:txBody>
          <a:bodyPr lIns="101600" tIns="101600" rIns="101600" bIns="101600" anchor="b"/>
          <a:lstStyle>
            <a:lvl1pPr>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593390508"/>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8489154" y="357188"/>
            <a:ext cx="120" cy="5607867"/>
          </a:xfrm>
          <a:prstGeom prst="line">
            <a:avLst/>
          </a:prstGeom>
          <a:ln w="25400">
            <a:solidFill>
              <a:srgbClr val="9A9A9A"/>
            </a:solidFill>
            <a:miter lim="400000"/>
          </a:ln>
        </p:spPr>
        <p:txBody>
          <a:bodyPr tIns="45720" bIns="45720"/>
          <a:lstStyle/>
          <a:p>
            <a:endParaRPr sz="900"/>
          </a:p>
        </p:txBody>
      </p:sp>
      <p:sp>
        <p:nvSpPr>
          <p:cNvPr id="184" name="Line"/>
          <p:cNvSpPr/>
          <p:nvPr/>
        </p:nvSpPr>
        <p:spPr>
          <a:xfrm>
            <a:off x="8489153" y="3138786"/>
            <a:ext cx="3232973" cy="42"/>
          </a:xfrm>
          <a:prstGeom prst="line">
            <a:avLst/>
          </a:prstGeom>
          <a:ln w="25400">
            <a:solidFill>
              <a:srgbClr val="9A9A9A"/>
            </a:solidFill>
            <a:miter lim="400000"/>
          </a:ln>
        </p:spPr>
        <p:txBody>
          <a:bodyPr tIns="45720" bIns="45720"/>
          <a:lstStyle/>
          <a:p>
            <a:endParaRPr sz="900"/>
          </a:p>
        </p:txBody>
      </p:sp>
      <p:sp>
        <p:nvSpPr>
          <p:cNvPr id="185" name="Image"/>
          <p:cNvSpPr>
            <a:spLocks noGrp="1"/>
          </p:cNvSpPr>
          <p:nvPr>
            <p:ph type="pic" sz="half" idx="21"/>
          </p:nvPr>
        </p:nvSpPr>
        <p:spPr>
          <a:xfrm>
            <a:off x="8595011" y="3223679"/>
            <a:ext cx="6099998" cy="3053955"/>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8608219" y="-71439"/>
            <a:ext cx="3155157" cy="3518298"/>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750094" y="330399"/>
            <a:ext cx="10358439" cy="5662965"/>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488156" y="6090047"/>
            <a:ext cx="7846219" cy="660798"/>
          </a:xfrm>
          <a:prstGeom prst="rect">
            <a:avLst/>
          </a:prstGeom>
        </p:spPr>
        <p:txBody>
          <a:bodyPr lIns="101600" tIns="101600" rIns="101600" bIns="101600"/>
          <a:lstStyle>
            <a:lvl1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1pPr>
            <a:lvl2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2pPr>
            <a:lvl3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3pPr>
            <a:lvl4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4pPr>
            <a:lvl5pPr marL="0" indent="0" defTabSz="410751">
              <a:lnSpc>
                <a:spcPct val="100000"/>
              </a:lnSpc>
              <a:spcBef>
                <a:spcPts val="0"/>
              </a:spcBef>
              <a:buSzTx/>
              <a:buFontTx/>
              <a:buNone/>
              <a:defRPr sz="18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11447702" y="6335723"/>
            <a:ext cx="346249" cy="343684"/>
          </a:xfrm>
          <a:prstGeom prst="rect">
            <a:avLst/>
          </a:prstGeom>
        </p:spPr>
        <p:txBody>
          <a:bodyPr lIns="101600" tIns="101600" rIns="101600" bIns="101600" anchor="b"/>
          <a:lstStyle>
            <a:lvl1pPr>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73143973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1190625" y="4473773"/>
            <a:ext cx="9810750" cy="383889"/>
          </a:xfrm>
          <a:prstGeom prst="rect">
            <a:avLst/>
          </a:prstGeom>
        </p:spPr>
        <p:txBody>
          <a:bodyPr lIns="101600" tIns="101600" rIns="101600" bIns="101600"/>
          <a:lstStyle>
            <a:lvl1pPr marL="0" indent="0" algn="ctr" defTabSz="321457">
              <a:lnSpc>
                <a:spcPct val="100000"/>
              </a:lnSpc>
              <a:spcBef>
                <a:spcPts val="0"/>
              </a:spcBef>
              <a:buSzTx/>
              <a:buFontTx/>
              <a:buNone/>
              <a:defRPr sz="1800">
                <a:latin typeface="Helvetica Neue Medium"/>
                <a:ea typeface="Helvetica Neue Medium"/>
                <a:cs typeface="Helvetica Neue Medium"/>
                <a:sym typeface="Helvetica Neue Medium"/>
              </a:defRPr>
            </a:lvl1pPr>
            <a:lvl2pPr marL="392178" indent="-231449" algn="ctr" defTabSz="321457">
              <a:lnSpc>
                <a:spcPct val="100000"/>
              </a:lnSpc>
              <a:spcBef>
                <a:spcPts val="0"/>
              </a:spcBef>
              <a:buSzPct val="75000"/>
              <a:buFontTx/>
              <a:defRPr sz="1800">
                <a:latin typeface="Helvetica Neue Medium"/>
                <a:ea typeface="Helvetica Neue Medium"/>
                <a:cs typeface="Helvetica Neue Medium"/>
                <a:sym typeface="Helvetica Neue Medium"/>
              </a:defRPr>
            </a:lvl2pPr>
            <a:lvl3pPr marL="552907" indent="-231449" algn="ctr" defTabSz="321457">
              <a:lnSpc>
                <a:spcPct val="100000"/>
              </a:lnSpc>
              <a:spcBef>
                <a:spcPts val="0"/>
              </a:spcBef>
              <a:buSzPct val="75000"/>
              <a:buFontTx/>
              <a:defRPr sz="1800">
                <a:latin typeface="Helvetica Neue Medium"/>
                <a:ea typeface="Helvetica Neue Medium"/>
                <a:cs typeface="Helvetica Neue Medium"/>
                <a:sym typeface="Helvetica Neue Medium"/>
              </a:defRPr>
            </a:lvl3pPr>
            <a:lvl4pPr marL="713635" indent="-231449" algn="ctr" defTabSz="321457">
              <a:lnSpc>
                <a:spcPct val="100000"/>
              </a:lnSpc>
              <a:spcBef>
                <a:spcPts val="0"/>
              </a:spcBef>
              <a:buSzPct val="75000"/>
              <a:buFontTx/>
              <a:defRPr sz="1800">
                <a:latin typeface="Helvetica Neue Medium"/>
                <a:ea typeface="Helvetica Neue Medium"/>
                <a:cs typeface="Helvetica Neue Medium"/>
                <a:sym typeface="Helvetica Neue Medium"/>
              </a:defRPr>
            </a:lvl4pPr>
            <a:lvl5pPr marL="874364" indent="-231449" algn="ctr" defTabSz="321457">
              <a:lnSpc>
                <a:spcPct val="100000"/>
              </a:lnSpc>
              <a:spcBef>
                <a:spcPts val="0"/>
              </a:spcBef>
              <a:buSzPct val="75000"/>
              <a:buFontTx/>
              <a:defRPr sz="18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1190625" y="3000596"/>
            <a:ext cx="9810750" cy="535340"/>
          </a:xfrm>
          <a:prstGeom prst="rect">
            <a:avLst/>
          </a:prstGeom>
        </p:spPr>
        <p:txBody>
          <a:bodyPr lIns="101600" tIns="101600" rIns="101600" bIns="101600" anchor="ctr"/>
          <a:lstStyle>
            <a:lvl1pPr marL="0" indent="0" algn="ctr" defTabSz="321457">
              <a:lnSpc>
                <a:spcPct val="100000"/>
              </a:lnSpc>
              <a:spcBef>
                <a:spcPts val="1600"/>
              </a:spcBef>
              <a:buSzTx/>
              <a:buFontTx/>
              <a:buNone/>
              <a:defRPr>
                <a:solidFill>
                  <a:srgbClr val="747474"/>
                </a:solidFill>
                <a:latin typeface="Helvetica Neue Light"/>
                <a:sym typeface="Helvetica Neue Light"/>
              </a:defRPr>
            </a:lvl1pP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11447702" y="6335723"/>
            <a:ext cx="346249" cy="343684"/>
          </a:xfrm>
          <a:prstGeom prst="rect">
            <a:avLst/>
          </a:prstGeom>
        </p:spPr>
        <p:txBody>
          <a:bodyPr lIns="101600" tIns="101600" rIns="101600" bIns="101600" anchor="b"/>
          <a:lstStyle>
            <a:lvl1pPr>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148071267"/>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10/26/2022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166688" y="0"/>
            <a:ext cx="12537282" cy="6858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11447702" y="6335723"/>
            <a:ext cx="346249" cy="343684"/>
          </a:xfrm>
          <a:prstGeom prst="rect">
            <a:avLst/>
          </a:prstGeom>
        </p:spPr>
        <p:txBody>
          <a:bodyPr lIns="101600" tIns="101600" rIns="101600" bIns="101600" anchor="b"/>
          <a:lstStyle>
            <a:lvl1pPr>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2980747009"/>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11447702" y="6335723"/>
            <a:ext cx="346249" cy="343684"/>
          </a:xfrm>
          <a:prstGeom prst="rect">
            <a:avLst/>
          </a:prstGeom>
        </p:spPr>
        <p:txBody>
          <a:bodyPr lIns="101600" tIns="101600" rIns="101600" bIns="101600" anchor="b"/>
          <a:lstStyle>
            <a:lvl1pPr>
              <a:defRPr sz="9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3481855250"/>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1190625" y="178594"/>
            <a:ext cx="9810750" cy="1714501"/>
          </a:xfrm>
          <a:prstGeom prst="rect">
            <a:avLst/>
          </a:prstGeom>
        </p:spPr>
        <p:txBody>
          <a:bodyPr lIns="101600" tIns="101600" rIns="101600" bIns="101600" anchor="ctr"/>
          <a:lstStyle>
            <a:lvl1pPr algn="ctr" defTabSz="410751">
              <a:lnSpc>
                <a:spcPct val="100000"/>
              </a:lnSpc>
              <a:defRPr sz="59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1190625" y="1946672"/>
            <a:ext cx="9810750" cy="4018360"/>
          </a:xfrm>
          <a:prstGeom prst="rect">
            <a:avLst/>
          </a:prstGeom>
        </p:spPr>
        <p:txBody>
          <a:bodyPr lIns="101600" tIns="101600" rIns="101600" bIns="101600" anchor="ctr"/>
          <a:lstStyle>
            <a:lvl1pPr marL="513439" indent="-401822" defTabSz="410751">
              <a:lnSpc>
                <a:spcPct val="100000"/>
              </a:lnSpc>
              <a:spcBef>
                <a:spcPts val="1600"/>
              </a:spcBef>
              <a:buSzPct val="171000"/>
              <a:buFontTx/>
              <a:defRPr sz="2900">
                <a:latin typeface="Gill Sans"/>
                <a:ea typeface="Gill Sans"/>
                <a:cs typeface="Gill Sans"/>
                <a:sym typeface="Gill Sans"/>
              </a:defRPr>
            </a:lvl1pPr>
            <a:lvl2pPr marL="669703" indent="-401822" defTabSz="410751">
              <a:lnSpc>
                <a:spcPct val="100000"/>
              </a:lnSpc>
              <a:spcBef>
                <a:spcPts val="1600"/>
              </a:spcBef>
              <a:buSzPct val="171000"/>
              <a:buFontTx/>
              <a:defRPr sz="2900">
                <a:latin typeface="Gill Sans"/>
                <a:ea typeface="Gill Sans"/>
                <a:cs typeface="Gill Sans"/>
                <a:sym typeface="Gill Sans"/>
              </a:defRPr>
            </a:lvl2pPr>
            <a:lvl3pPr marL="825967" indent="-401822" defTabSz="410751">
              <a:lnSpc>
                <a:spcPct val="100000"/>
              </a:lnSpc>
              <a:spcBef>
                <a:spcPts val="1600"/>
              </a:spcBef>
              <a:buSzPct val="171000"/>
              <a:buFontTx/>
              <a:defRPr sz="2900">
                <a:latin typeface="Gill Sans"/>
                <a:ea typeface="Gill Sans"/>
                <a:cs typeface="Gill Sans"/>
                <a:sym typeface="Gill Sans"/>
              </a:defRPr>
            </a:lvl3pPr>
            <a:lvl4pPr marL="982231" indent="-401822" defTabSz="410751">
              <a:lnSpc>
                <a:spcPct val="100000"/>
              </a:lnSpc>
              <a:spcBef>
                <a:spcPts val="1600"/>
              </a:spcBef>
              <a:buSzPct val="171000"/>
              <a:buFontTx/>
              <a:defRPr sz="2900">
                <a:latin typeface="Gill Sans"/>
                <a:ea typeface="Gill Sans"/>
                <a:cs typeface="Gill Sans"/>
                <a:sym typeface="Gill Sans"/>
              </a:defRPr>
            </a:lvl4pPr>
            <a:lvl5pPr marL="1138495" indent="-401822" defTabSz="410751">
              <a:lnSpc>
                <a:spcPct val="100000"/>
              </a:lnSpc>
              <a:spcBef>
                <a:spcPts val="1600"/>
              </a:spcBef>
              <a:buSzPct val="171000"/>
              <a:buFontTx/>
              <a:defRPr sz="29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5896083" y="6509742"/>
            <a:ext cx="387928" cy="389850"/>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839757663"/>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1190625" y="178594"/>
            <a:ext cx="9810750" cy="1714501"/>
          </a:xfrm>
          <a:prstGeom prst="rect">
            <a:avLst/>
          </a:prstGeom>
        </p:spPr>
        <p:txBody>
          <a:bodyPr lIns="101600" tIns="101600" rIns="101600" bIns="101600" anchor="ctr"/>
          <a:lstStyle>
            <a:lvl1pPr algn="ctr" defTabSz="410751">
              <a:lnSpc>
                <a:spcPct val="100000"/>
              </a:lnSpc>
              <a:defRPr sz="59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5896083" y="6509742"/>
            <a:ext cx="387928" cy="389850"/>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3393814894"/>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2_Blank">
    <p:spTree>
      <p:nvGrpSpPr>
        <p:cNvPr id="1" name=""/>
        <p:cNvGrpSpPr/>
        <p:nvPr/>
      </p:nvGrpSpPr>
      <p:grpSpPr>
        <a:xfrm>
          <a:off x="0" y="0"/>
          <a:ext cx="0" cy="0"/>
          <a:chOff x="0" y="0"/>
          <a:chExt cx="0" cy="0"/>
        </a:xfrm>
      </p:grpSpPr>
      <p:sp>
        <p:nvSpPr>
          <p:cNvPr id="237" name="Shape 2"/>
          <p:cNvSpPr/>
          <p:nvPr/>
        </p:nvSpPr>
        <p:spPr>
          <a:xfrm>
            <a:off x="609599" y="1487672"/>
            <a:ext cx="10972804" cy="1"/>
          </a:xfrm>
          <a:prstGeom prst="line">
            <a:avLst/>
          </a:prstGeom>
          <a:ln w="50800">
            <a:solidFill>
              <a:srgbClr val="E2E1DE"/>
            </a:solidFill>
          </a:ln>
        </p:spPr>
        <p:txBody>
          <a:bodyPr tIns="45720" bIns="45720"/>
          <a:lstStyle/>
          <a:p>
            <a:endParaRPr sz="900"/>
          </a:p>
        </p:txBody>
      </p:sp>
      <p:sp>
        <p:nvSpPr>
          <p:cNvPr id="238" name="Slide Number"/>
          <p:cNvSpPr txBox="1">
            <a:spLocks noGrp="1"/>
          </p:cNvSpPr>
          <p:nvPr>
            <p:ph type="sldNum" sz="quarter" idx="2"/>
          </p:nvPr>
        </p:nvSpPr>
        <p:spPr>
          <a:xfrm>
            <a:off x="11471793" y="6515416"/>
            <a:ext cx="110608" cy="107722"/>
          </a:xfrm>
          <a:prstGeom prst="rect">
            <a:avLst/>
          </a:prstGeom>
          <a:ln w="12700"/>
        </p:spPr>
        <p:txBody>
          <a:bodyPr lIns="0" tIns="0" rIns="0" bIns="0"/>
          <a:lstStyle>
            <a:lvl1pPr defTabSz="321457">
              <a:defRPr sz="700" b="1">
                <a:solidFill>
                  <a:srgbClr val="CC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1875083071"/>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3_Title - Top">
    <p:spTree>
      <p:nvGrpSpPr>
        <p:cNvPr id="1" name=""/>
        <p:cNvGrpSpPr/>
        <p:nvPr/>
      </p:nvGrpSpPr>
      <p:grpSpPr>
        <a:xfrm>
          <a:off x="0" y="0"/>
          <a:ext cx="0" cy="0"/>
          <a:chOff x="0" y="0"/>
          <a:chExt cx="0" cy="0"/>
        </a:xfrm>
      </p:grpSpPr>
      <p:sp>
        <p:nvSpPr>
          <p:cNvPr id="245" name="Shape 2"/>
          <p:cNvSpPr/>
          <p:nvPr/>
        </p:nvSpPr>
        <p:spPr>
          <a:xfrm>
            <a:off x="609599" y="1487672"/>
            <a:ext cx="10972804" cy="1"/>
          </a:xfrm>
          <a:prstGeom prst="line">
            <a:avLst/>
          </a:prstGeom>
          <a:ln w="50800">
            <a:solidFill>
              <a:srgbClr val="E2E1DE"/>
            </a:solidFill>
          </a:ln>
        </p:spPr>
        <p:txBody>
          <a:bodyPr tIns="45720" bIns="45720"/>
          <a:lstStyle/>
          <a:p>
            <a:endParaRPr sz="900"/>
          </a:p>
        </p:txBody>
      </p:sp>
      <p:sp>
        <p:nvSpPr>
          <p:cNvPr id="246" name="Title Text"/>
          <p:cNvSpPr txBox="1">
            <a:spLocks noGrp="1"/>
          </p:cNvSpPr>
          <p:nvPr>
            <p:ph type="title"/>
          </p:nvPr>
        </p:nvSpPr>
        <p:spPr>
          <a:xfrm>
            <a:off x="609600" y="495572"/>
            <a:ext cx="10972800" cy="868681"/>
          </a:xfrm>
          <a:prstGeom prst="rect">
            <a:avLst/>
          </a:prstGeom>
          <a:ln w="12700"/>
        </p:spPr>
        <p:txBody>
          <a:bodyPr lIns="0" tIns="0" rIns="0" bIns="0"/>
          <a:lstStyle>
            <a:lvl1pPr defTabSz="342898">
              <a:lnSpc>
                <a:spcPct val="100000"/>
              </a:lnSpc>
              <a:defRPr sz="25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11471793" y="6515416"/>
            <a:ext cx="110608" cy="107722"/>
          </a:xfrm>
          <a:prstGeom prst="rect">
            <a:avLst/>
          </a:prstGeom>
          <a:ln w="12700"/>
        </p:spPr>
        <p:txBody>
          <a:bodyPr lIns="0" tIns="0" rIns="0" bIns="0"/>
          <a:lstStyle>
            <a:lvl1pPr defTabSz="321457">
              <a:defRPr sz="700" b="1">
                <a:solidFill>
                  <a:srgbClr val="CC0000"/>
                </a:solidFill>
                <a:latin typeface="+mn-lt"/>
                <a:ea typeface="+mn-ea"/>
                <a:cs typeface="+mn-cs"/>
                <a:sym typeface="Helvetica"/>
              </a:defRPr>
            </a:lvl1pPr>
          </a:lstStyle>
          <a:p>
            <a:fld id="{86CB4B4D-7CA3-9044-876B-883B54F8677D}" type="slidenum">
              <a:t>‹#›</a:t>
            </a:fld>
            <a:endParaRPr/>
          </a:p>
        </p:txBody>
      </p:sp>
    </p:spTree>
    <p:extLst>
      <p:ext uri="{BB962C8B-B14F-4D97-AF65-F5344CB8AC3E}">
        <p14:creationId xmlns:p14="http://schemas.microsoft.com/office/powerpoint/2010/main" val="3349516117"/>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5896083" y="6509742"/>
            <a:ext cx="387928" cy="389850"/>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2364574116"/>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600671" y="3611595"/>
            <a:ext cx="10985501" cy="952501"/>
          </a:xfrm>
          <a:prstGeom prst="rect">
            <a:avLst/>
          </a:prstGeom>
        </p:spPr>
        <p:txBody>
          <a:bodyPr lIns="50800" tIns="50800" rIns="50800" bIns="50800"/>
          <a:lstStyle>
            <a:lvl1pPr>
              <a:defRPr sz="275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97721604"/>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nchor="t"/>
          <a:lstStyle>
            <a:lvl1pPr>
              <a:defRPr sz="4250" spc="-85">
                <a:solidFill>
                  <a:srgbClr val="005493"/>
                </a:solidFill>
              </a:defRPr>
            </a:lvl1pPr>
          </a:lstStyle>
          <a:p>
            <a:r>
              <a:t>Slide Title</a:t>
            </a:r>
          </a:p>
        </p:txBody>
      </p:sp>
      <p:sp>
        <p:nvSpPr>
          <p:cNvPr id="22" name="Body Level One…"/>
          <p:cNvSpPr txBox="1">
            <a:spLocks noGrp="1"/>
          </p:cNvSpPr>
          <p:nvPr>
            <p:ph type="body" sz="quarter" idx="1" hasCustomPrompt="1"/>
          </p:nvPr>
        </p:nvSpPr>
        <p:spPr>
          <a:xfrm>
            <a:off x="603250" y="1186481"/>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304800" indent="-304800" defTabSz="1219169">
              <a:lnSpc>
                <a:spcPct val="90000"/>
              </a:lnSpc>
              <a:spcBef>
                <a:spcPts val="2250"/>
              </a:spcBef>
              <a:buSzPct val="123000"/>
              <a:buChar char="•"/>
              <a:defRPr sz="24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4778164"/>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577850" y="-647700"/>
            <a:ext cx="13373100" cy="8009467"/>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603250" y="3562350"/>
            <a:ext cx="10985500" cy="2324100"/>
          </a:xfrm>
          <a:prstGeom prst="rect">
            <a:avLst/>
          </a:prstGeom>
        </p:spPr>
        <p:txBody>
          <a:bodyPr/>
          <a:lstStyle/>
          <a:p>
            <a:r>
              <a:t>Presentation Title</a:t>
            </a:r>
          </a:p>
        </p:txBody>
      </p:sp>
      <p:sp>
        <p:nvSpPr>
          <p:cNvPr id="33" name="Body Level One…"/>
          <p:cNvSpPr txBox="1">
            <a:spLocks noGrp="1"/>
          </p:cNvSpPr>
          <p:nvPr>
            <p:ph type="body" sz="quarter" idx="1" hasCustomPrompt="1"/>
          </p:nvPr>
        </p:nvSpPr>
        <p:spPr>
          <a:xfrm>
            <a:off x="603845" y="553069"/>
            <a:ext cx="10984311" cy="318490"/>
          </a:xfrm>
          <a:prstGeom prst="rect">
            <a:avLst/>
          </a:prstGeom>
        </p:spPr>
        <p:txBody>
          <a:body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603250" y="5804955"/>
            <a:ext cx="10985500" cy="558477"/>
          </a:xfrm>
          <a:prstGeom prst="rect">
            <a:avLst/>
          </a:prstGeom>
        </p:spPr>
        <p:txBody>
          <a:bodyPr lIns="50800" tIns="50800" rIns="50800" bIns="50800"/>
          <a:lstStyle>
            <a:lvl1pPr>
              <a:defRPr sz="2750"/>
            </a:lvl1pPr>
          </a:lstStyle>
          <a:p>
            <a:r>
              <a:t>Presentation Subtitle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455870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10/26/2022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5486400" y="-101600"/>
            <a:ext cx="6072419" cy="706755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603250" y="635000"/>
            <a:ext cx="4889500" cy="2941137"/>
          </a:xfrm>
          <a:prstGeom prst="rect">
            <a:avLst/>
          </a:prstGeom>
        </p:spPr>
        <p:txBody>
          <a:bodyPr/>
          <a:lstStyle>
            <a:lvl1pPr>
              <a:defRPr sz="4250" spc="-85"/>
            </a:lvl1pPr>
          </a:lstStyle>
          <a:p>
            <a:r>
              <a:t>Slide Title</a:t>
            </a:r>
          </a:p>
        </p:txBody>
      </p:sp>
      <p:sp>
        <p:nvSpPr>
          <p:cNvPr id="44" name="Body Level One…"/>
          <p:cNvSpPr txBox="1">
            <a:spLocks noGrp="1"/>
          </p:cNvSpPr>
          <p:nvPr>
            <p:ph type="body" sz="quarter" idx="1" hasCustomPrompt="1"/>
          </p:nvPr>
        </p:nvSpPr>
        <p:spPr>
          <a:xfrm>
            <a:off x="603250" y="3530288"/>
            <a:ext cx="4889500" cy="2692712"/>
          </a:xfrm>
          <a:prstGeom prst="rect">
            <a:avLst/>
          </a:prstGeom>
        </p:spPr>
        <p:txBody>
          <a:bodyPr lIns="50800" tIns="50800" rIns="50800" bIns="50800"/>
          <a:lstStyle>
            <a:lvl1pPr>
              <a:defRPr sz="2750"/>
            </a:lvl1pPr>
            <a:lvl2pPr marL="0" indent="0">
              <a:buSzTx/>
              <a:buNone/>
              <a:defRPr sz="2750"/>
            </a:lvl2pPr>
            <a:lvl3pPr marL="0" indent="0">
              <a:buSzTx/>
              <a:buNone/>
              <a:defRPr sz="2750"/>
            </a:lvl3pPr>
            <a:lvl4pPr marL="0" indent="0">
              <a:buSzTx/>
              <a:buNone/>
              <a:defRPr sz="2750"/>
            </a:lvl4pPr>
            <a:lvl5pPr marL="0" indent="0">
              <a:buSzTx/>
              <a:buNone/>
              <a:defRPr sz="2750"/>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2280560"/>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603248" y="2266950"/>
            <a:ext cx="10985503" cy="2324100"/>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6000750" y="6488825"/>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2369110"/>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603250" y="539750"/>
            <a:ext cx="10985500" cy="717550"/>
          </a:xfrm>
          <a:prstGeom prst="rect">
            <a:avLst/>
          </a:prstGeom>
        </p:spPr>
        <p:txBody>
          <a:bodyPr anchor="t"/>
          <a:lstStyle>
            <a:lvl1pPr>
              <a:defRPr sz="4250" spc="-85">
                <a:solidFill>
                  <a:srgbClr val="005493"/>
                </a:solidFill>
              </a:defRPr>
            </a:lvl1pPr>
          </a:lstStyle>
          <a:p>
            <a:r>
              <a:t>Agenda Title</a:t>
            </a:r>
          </a:p>
        </p:txBody>
      </p:sp>
      <p:sp>
        <p:nvSpPr>
          <p:cNvPr id="61" name="Body Level One…"/>
          <p:cNvSpPr txBox="1">
            <a:spLocks noGrp="1"/>
          </p:cNvSpPr>
          <p:nvPr>
            <p:ph type="body" sz="quarter" idx="1" hasCustomPrompt="1"/>
          </p:nvPr>
        </p:nvSpPr>
        <p:spPr>
          <a:xfrm>
            <a:off x="603250" y="1186481"/>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a:spcBef>
                <a:spcPts val="900"/>
              </a:spcBef>
              <a:defRPr sz="2750" b="0" spc="-50"/>
            </a:lvl1pPr>
          </a:lstStyle>
          <a:p>
            <a:r>
              <a:t>Agenda Topics</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45478930"/>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603250" y="2460422"/>
            <a:ext cx="10985500" cy="1937157"/>
          </a:xfrm>
          <a:prstGeom prst="rect">
            <a:avLst/>
          </a:prstGeom>
        </p:spPr>
        <p:txBody>
          <a:bodyPr lIns="50800" tIns="50800" rIns="50800" bIns="50800" anchor="ctr"/>
          <a:lstStyle>
            <a:lvl1pPr algn="ctr" defTabSz="1219169">
              <a:lnSpc>
                <a:spcPct val="80000"/>
              </a:lnSpc>
              <a:defRPr sz="5800" b="0" spc="-116">
                <a:latin typeface="Helvetica Neue Medium"/>
                <a:ea typeface="Helvetica Neue Medium"/>
                <a:cs typeface="Helvetica Neue Medium"/>
                <a:sym typeface="Helvetica Neue Medium"/>
              </a:defRPr>
            </a:lvl1pPr>
            <a:lvl2pPr marL="0" indent="0" algn="ctr" defTabSz="1219169">
              <a:lnSpc>
                <a:spcPct val="80000"/>
              </a:lnSpc>
              <a:buSzTx/>
              <a:buNone/>
              <a:defRPr sz="5800" b="0" spc="-116">
                <a:latin typeface="Helvetica Neue Medium"/>
                <a:ea typeface="Helvetica Neue Medium"/>
                <a:cs typeface="Helvetica Neue Medium"/>
                <a:sym typeface="Helvetica Neue Medium"/>
              </a:defRPr>
            </a:lvl2pPr>
            <a:lvl3pPr marL="0" indent="0" algn="ctr" defTabSz="1219169">
              <a:lnSpc>
                <a:spcPct val="80000"/>
              </a:lnSpc>
              <a:buSzTx/>
              <a:buNone/>
              <a:defRPr sz="5800" b="0" spc="-116">
                <a:latin typeface="Helvetica Neue Medium"/>
                <a:ea typeface="Helvetica Neue Medium"/>
                <a:cs typeface="Helvetica Neue Medium"/>
                <a:sym typeface="Helvetica Neue Medium"/>
              </a:defRPr>
            </a:lvl3pPr>
            <a:lvl4pPr marL="0" indent="0" algn="ctr" defTabSz="1219169">
              <a:lnSpc>
                <a:spcPct val="80000"/>
              </a:lnSpc>
              <a:buSzTx/>
              <a:buNone/>
              <a:defRPr sz="5800" b="0" spc="-116">
                <a:latin typeface="Helvetica Neue Medium"/>
                <a:ea typeface="Helvetica Neue Medium"/>
                <a:cs typeface="Helvetica Neue Medium"/>
                <a:sym typeface="Helvetica Neue Medium"/>
              </a:defRPr>
            </a:lvl4pPr>
            <a:lvl5pPr marL="0" indent="0" algn="ctr" defTabSz="1219169">
              <a:lnSpc>
                <a:spcPct val="80000"/>
              </a:lnSpc>
              <a:buSzTx/>
              <a:buNone/>
              <a:defRPr sz="5800" b="0" spc="-116">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87675429"/>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603250" y="537963"/>
            <a:ext cx="10985500" cy="3620793"/>
          </a:xfrm>
          <a:prstGeom prst="rect">
            <a:avLst/>
          </a:prstGeom>
        </p:spPr>
        <p:txBody>
          <a:bodyPr lIns="50800" tIns="50800" rIns="50800" bIns="50800" anchor="b"/>
          <a:lstStyle>
            <a:lvl1pPr algn="ctr" defTabSz="1219169">
              <a:lnSpc>
                <a:spcPct val="80000"/>
              </a:lnSpc>
              <a:defRPr sz="12500" spc="-125"/>
            </a:lvl1pPr>
            <a:lvl2pPr marL="0" indent="0" algn="ctr" defTabSz="1219169">
              <a:lnSpc>
                <a:spcPct val="80000"/>
              </a:lnSpc>
              <a:buSzTx/>
              <a:buNone/>
              <a:defRPr sz="12500" spc="-125"/>
            </a:lvl2pPr>
            <a:lvl3pPr marL="0" indent="0" algn="ctr" defTabSz="1219169">
              <a:lnSpc>
                <a:spcPct val="80000"/>
              </a:lnSpc>
              <a:buSzTx/>
              <a:buNone/>
              <a:defRPr sz="12500" spc="-125"/>
            </a:lvl3pPr>
            <a:lvl4pPr marL="0" indent="0" algn="ctr" defTabSz="1219169">
              <a:lnSpc>
                <a:spcPct val="80000"/>
              </a:lnSpc>
              <a:buSzTx/>
              <a:buNone/>
              <a:defRPr sz="12500" spc="-125"/>
            </a:lvl4pPr>
            <a:lvl5pPr marL="0" indent="0" algn="ctr" defTabSz="1219169">
              <a:lnSpc>
                <a:spcPct val="80000"/>
              </a:lnSpc>
              <a:buSzTx/>
              <a:buNone/>
              <a:defRPr sz="12500" spc="-125"/>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603250" y="4131090"/>
            <a:ext cx="10985500" cy="467390"/>
          </a:xfrm>
          <a:prstGeom prst="rect">
            <a:avLst/>
          </a:prstGeom>
        </p:spPr>
        <p:txBody>
          <a:bodyPr/>
          <a:lstStyle>
            <a:lvl1pPr algn="ctr">
              <a:defRPr sz="2750"/>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27763776"/>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1215012" y="5337727"/>
            <a:ext cx="10100027" cy="318490"/>
          </a:xfrm>
          <a:prstGeom prst="rect">
            <a:avLst/>
          </a:prstGeom>
        </p:spPr>
        <p:txBody>
          <a:body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876962" y="2469930"/>
            <a:ext cx="10438077" cy="1918141"/>
          </a:xfrm>
          <a:prstGeom prst="rect">
            <a:avLst/>
          </a:prstGeom>
        </p:spPr>
        <p:txBody>
          <a:bodyPr lIns="50800" tIns="50800" rIns="50800" bIns="50800"/>
          <a:lstStyle>
            <a:lvl1pPr marL="234950" indent="-150438" defTabSz="1219169">
              <a:lnSpc>
                <a:spcPct val="90000"/>
              </a:lnSpc>
              <a:defRPr sz="4250" b="0" spc="-1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4555518"/>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7880350" y="508000"/>
            <a:ext cx="3719550" cy="2974839"/>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6750050" y="1989138"/>
            <a:ext cx="5219700" cy="607509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69850" y="247650"/>
            <a:ext cx="8305800" cy="622935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9467770"/>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666750" y="-2762250"/>
            <a:ext cx="13525500" cy="108204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1907329352"/>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00100576"/>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600670" y="5929931"/>
            <a:ext cx="10985502" cy="318490"/>
          </a:xfrm>
          <a:prstGeom prst="rect">
            <a:avLst/>
          </a:prstGeom>
        </p:spPr>
        <p:txBody>
          <a:bodyPr lIns="45718" tIns="45718" rIns="45718" bIns="45718"/>
          <a:lstStyle>
            <a:lvl1pPr marL="0" indent="0" defTabSz="412750">
              <a:lnSpc>
                <a:spcPct val="100000"/>
              </a:lnSpc>
              <a:spcBef>
                <a:spcPts val="0"/>
              </a:spcBef>
              <a:buSzTx/>
              <a:buNone/>
              <a:defRPr sz="1800" b="1"/>
            </a:lvl1pPr>
            <a:lvl2pPr marL="533400" indent="-228600" defTabSz="412750">
              <a:lnSpc>
                <a:spcPct val="100000"/>
              </a:lnSpc>
              <a:spcBef>
                <a:spcPts val="0"/>
              </a:spcBef>
              <a:defRPr sz="1800" b="1"/>
            </a:lvl2pPr>
            <a:lvl3pPr marL="838200" indent="-228600" defTabSz="412750">
              <a:lnSpc>
                <a:spcPct val="100000"/>
              </a:lnSpc>
              <a:spcBef>
                <a:spcPts val="0"/>
              </a:spcBef>
              <a:defRPr sz="1800" b="1"/>
            </a:lvl3pPr>
            <a:lvl4pPr marL="1143000" indent="-228600" defTabSz="412750">
              <a:lnSpc>
                <a:spcPct val="100000"/>
              </a:lnSpc>
              <a:spcBef>
                <a:spcPts val="0"/>
              </a:spcBef>
              <a:defRPr sz="1800" b="1"/>
            </a:lvl4pPr>
            <a:lvl5pPr marL="1447800" indent="-228600" defTabSz="412750">
              <a:lnSpc>
                <a:spcPct val="100000"/>
              </a:lnSpc>
              <a:spcBef>
                <a:spcPts val="0"/>
              </a:spcBef>
              <a:defRPr sz="18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603248" y="1287496"/>
            <a:ext cx="10985503" cy="2324101"/>
          </a:xfrm>
          <a:prstGeom prst="rect">
            <a:avLst/>
          </a:prstGeom>
        </p:spPr>
        <p:txBody>
          <a:bodyPr anchor="b"/>
          <a:lstStyle>
            <a:lvl1pPr defTabSz="1219169">
              <a:defRPr sz="5800" spc="-116">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stStyle>
          <a:p>
            <a:r>
              <a:t>Presentation Subtitle</a:t>
            </a:r>
          </a:p>
        </p:txBody>
      </p:sp>
      <p:sp>
        <p:nvSpPr>
          <p:cNvPr id="14" name="Slide Number"/>
          <p:cNvSpPr txBox="1">
            <a:spLocks noGrp="1"/>
          </p:cNvSpPr>
          <p:nvPr>
            <p:ph type="sldNum" sz="quarter" idx="2"/>
          </p:nvPr>
        </p:nvSpPr>
        <p:spPr>
          <a:xfrm>
            <a:off x="6000750" y="6486708"/>
            <a:ext cx="243656" cy="241092"/>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09142924"/>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6" Type="http://schemas.openxmlformats.org/officeDocument/2006/relationships/theme" Target="../theme/theme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6.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2" Type="http://schemas.openxmlformats.org/officeDocument/2006/relationships/slideLayout" Target="../slideLayouts/slideLayout100.xml"/><Relationship Id="rId16" Type="http://schemas.openxmlformats.org/officeDocument/2006/relationships/theme" Target="../theme/theme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10/26/2022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10/26/2022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1571134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03250" y="2124252"/>
            <a:ext cx="10985500" cy="41280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603250" y="539750"/>
            <a:ext cx="10985500" cy="716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6000750" y="6486708"/>
            <a:ext cx="243656" cy="241092"/>
          </a:xfrm>
          <a:prstGeom prst="rect">
            <a:avLst/>
          </a:prstGeom>
          <a:ln w="12700">
            <a:miter lim="400000"/>
          </a:ln>
        </p:spPr>
        <p:txBody>
          <a:bodyPr wrap="none" lIns="50800" tIns="50800" rIns="50800" bIns="50800" anchor="b">
            <a:spAutoFit/>
          </a:bodyPr>
          <a:lstStyle>
            <a:lvl1pPr defTabSz="292100">
              <a:defRPr sz="9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46380790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transition spd="med"/>
  <p:txStyles>
    <p:titleStyle>
      <a:lvl1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1pPr>
      <a:lvl2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2pPr>
      <a:lvl3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3pPr>
      <a:lvl4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4pPr>
      <a:lvl5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5pPr>
      <a:lvl6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6pPr>
      <a:lvl7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7pPr>
      <a:lvl8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8pPr>
      <a:lvl9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9pPr>
    </p:titleStyle>
    <p:body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603250" y="2124252"/>
            <a:ext cx="10985500" cy="41280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603250" y="539750"/>
            <a:ext cx="10985500" cy="716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Slide Number"/>
          <p:cNvSpPr txBox="1">
            <a:spLocks noGrp="1"/>
          </p:cNvSpPr>
          <p:nvPr>
            <p:ph type="sldNum" sz="quarter" idx="2"/>
          </p:nvPr>
        </p:nvSpPr>
        <p:spPr>
          <a:xfrm>
            <a:off x="6000750" y="6486708"/>
            <a:ext cx="243656" cy="241092"/>
          </a:xfrm>
          <a:prstGeom prst="rect">
            <a:avLst/>
          </a:prstGeom>
          <a:ln w="12700">
            <a:miter lim="400000"/>
          </a:ln>
        </p:spPr>
        <p:txBody>
          <a:bodyPr wrap="none" lIns="50800" tIns="50800" rIns="50800" bIns="50800" anchor="b">
            <a:spAutoFit/>
          </a:bodyPr>
          <a:lstStyle>
            <a:lvl1pPr defTabSz="292100">
              <a:defRPr sz="9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59172966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transition spd="med"/>
  <p:txStyles>
    <p:titleStyle>
      <a:lvl1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1pPr>
      <a:lvl2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2pPr>
      <a:lvl3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3pPr>
      <a:lvl4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4pPr>
      <a:lvl5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5pPr>
      <a:lvl6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6pPr>
      <a:lvl7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7pPr>
      <a:lvl8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8pPr>
      <a:lvl9pPr marL="0" marR="0" indent="0" algn="l" defTabSz="1219169" rtl="0"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9pPr>
    </p:titleStyle>
    <p:bodyStyle>
      <a:lvl1pPr marL="304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1pPr>
      <a:lvl2pPr marL="609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2pPr>
      <a:lvl3pPr marL="914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3pPr>
      <a:lvl4pPr marL="1219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4pPr>
      <a:lvl5pPr marL="15240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5pPr>
      <a:lvl6pPr marL="18288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6pPr>
      <a:lvl7pPr marL="21336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7pPr>
      <a:lvl8pPr marL="24384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8pPr>
      <a:lvl9pPr marL="2743200" marR="0" indent="-304800" algn="l" defTabSz="1219169" rtl="0"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10981582" y="6354248"/>
            <a:ext cx="372218" cy="369330"/>
          </a:xfrm>
          <a:prstGeom prst="rect">
            <a:avLst/>
          </a:prstGeom>
          <a:ln w="25400">
            <a:miter lim="400000"/>
          </a:ln>
        </p:spPr>
        <p:txBody>
          <a:bodyPr wrap="none" tIns="91439" bIns="91439" anchor="ctr">
            <a:spAutoFit/>
          </a:bodyPr>
          <a:lstStyle>
            <a:lvl1pPr algn="r">
              <a:defRPr sz="1200">
                <a:solidFill>
                  <a:srgbClr val="888888"/>
                </a:solidFill>
              </a:defRPr>
            </a:lvl1pPr>
          </a:lstStyle>
          <a:p>
            <a:fld id="{86CB4B4D-7CA3-9044-876B-883B54F8677D}" type="slidenum">
              <a:t>‹#›</a:t>
            </a:fld>
            <a:endParaRPr/>
          </a:p>
        </p:txBody>
      </p:sp>
      <p:sp>
        <p:nvSpPr>
          <p:cNvPr id="4" name="Straight Connector 6"/>
          <p:cNvSpPr/>
          <p:nvPr/>
        </p:nvSpPr>
        <p:spPr>
          <a:xfrm>
            <a:off x="838200" y="1325563"/>
            <a:ext cx="10515600" cy="1"/>
          </a:xfrm>
          <a:prstGeom prst="line">
            <a:avLst/>
          </a:prstGeom>
          <a:ln w="12700">
            <a:solidFill>
              <a:schemeClr val="accent1"/>
            </a:solidFill>
            <a:miter/>
          </a:ln>
        </p:spPr>
        <p:txBody>
          <a:bodyPr tIns="45720" bIns="45720"/>
          <a:lstStyle/>
          <a:p>
            <a:endParaRPr sz="900"/>
          </a:p>
        </p:txBody>
      </p:sp>
      <p:sp>
        <p:nvSpPr>
          <p:cNvPr id="5" name="Body Level One…"/>
          <p:cNvSpPr txBox="1">
            <a:spLocks noGrp="1"/>
          </p:cNvSpPr>
          <p:nvPr>
            <p:ph type="body" idx="1"/>
          </p:nvPr>
        </p:nvSpPr>
        <p:spPr>
          <a:xfrm>
            <a:off x="609600" y="1600200"/>
            <a:ext cx="10972800" cy="52578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2759903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4953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777240" marR="0" indent="-32004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041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1270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1498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1955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228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685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1143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1600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600670" y="5929931"/>
            <a:ext cx="10985502" cy="3184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603248" y="1287496"/>
            <a:ext cx="10985503" cy="2324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6000750" y="6486708"/>
            <a:ext cx="243656" cy="241092"/>
          </a:xfrm>
          <a:prstGeom prst="rect">
            <a:avLst/>
          </a:prstGeom>
          <a:ln w="12700">
            <a:miter lim="400000"/>
          </a:ln>
        </p:spPr>
        <p:txBody>
          <a:bodyPr wrap="none" lIns="50800" tIns="50800" rIns="50800" bIns="50800" anchor="b">
            <a:spAutoFit/>
          </a:bodyPr>
          <a:lstStyle>
            <a:lvl1pPr defTabSz="292100">
              <a:defRPr sz="9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15417689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Lst>
  <p:transition spd="med"/>
  <p:txStyles>
    <p:titleStyle>
      <a:lvl1pPr marL="0" marR="0" indent="0" algn="l" defTabSz="121916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j-lt"/>
          <a:ea typeface="+mj-ea"/>
          <a:cs typeface="+mj-cs"/>
          <a:sym typeface="Helvetica Neue"/>
        </a:defRPr>
      </a:lvl1pPr>
      <a:lvl2pPr marL="0" marR="0" indent="0" algn="l" defTabSz="121916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j-lt"/>
          <a:ea typeface="+mj-ea"/>
          <a:cs typeface="+mj-cs"/>
          <a:sym typeface="Helvetica Neue"/>
        </a:defRPr>
      </a:lvl2pPr>
      <a:lvl3pPr marL="0" marR="0" indent="0" algn="l" defTabSz="121916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j-lt"/>
          <a:ea typeface="+mj-ea"/>
          <a:cs typeface="+mj-cs"/>
          <a:sym typeface="Helvetica Neue"/>
        </a:defRPr>
      </a:lvl3pPr>
      <a:lvl4pPr marL="0" marR="0" indent="0" algn="l" defTabSz="121916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j-lt"/>
          <a:ea typeface="+mj-ea"/>
          <a:cs typeface="+mj-cs"/>
          <a:sym typeface="Helvetica Neue"/>
        </a:defRPr>
      </a:lvl4pPr>
      <a:lvl5pPr marL="0" marR="0" indent="0" algn="l" defTabSz="121916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j-lt"/>
          <a:ea typeface="+mj-ea"/>
          <a:cs typeface="+mj-cs"/>
          <a:sym typeface="Helvetica Neue"/>
        </a:defRPr>
      </a:lvl5pPr>
      <a:lvl6pPr marL="0" marR="0" indent="0" algn="l" defTabSz="121916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j-lt"/>
          <a:ea typeface="+mj-ea"/>
          <a:cs typeface="+mj-cs"/>
          <a:sym typeface="Helvetica Neue"/>
        </a:defRPr>
      </a:lvl6pPr>
      <a:lvl7pPr marL="0" marR="0" indent="0" algn="l" defTabSz="121916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j-lt"/>
          <a:ea typeface="+mj-ea"/>
          <a:cs typeface="+mj-cs"/>
          <a:sym typeface="Helvetica Neue"/>
        </a:defRPr>
      </a:lvl7pPr>
      <a:lvl8pPr marL="0" marR="0" indent="0" algn="l" defTabSz="121916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j-lt"/>
          <a:ea typeface="+mj-ea"/>
          <a:cs typeface="+mj-cs"/>
          <a:sym typeface="Helvetica Neue"/>
        </a:defRPr>
      </a:lvl8pPr>
      <a:lvl9pPr marL="0" marR="0" indent="0" algn="l" defTabSz="1219169"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mj-lt"/>
          <a:ea typeface="+mj-ea"/>
          <a:cs typeface="+mj-cs"/>
          <a:sym typeface="Helvetica Neue"/>
        </a:defRPr>
      </a:lvl9pPr>
    </p:titleStyle>
    <p:bodyStyle>
      <a:lvl1pPr marL="0" marR="0" indent="0" algn="l" defTabSz="412750" rtl="0" latinLnBrk="0">
        <a:lnSpc>
          <a:spcPct val="100000"/>
        </a:lnSpc>
        <a:spcBef>
          <a:spcPts val="0"/>
        </a:spcBef>
        <a:spcAft>
          <a:spcPts val="0"/>
        </a:spcAft>
        <a:buClrTx/>
        <a:buSzTx/>
        <a:buFontTx/>
        <a:buNone/>
        <a:tabLst/>
        <a:defRPr sz="1800" b="1" i="0" u="none" strike="noStrike" cap="none" spc="0" baseline="0">
          <a:solidFill>
            <a:srgbClr val="000000"/>
          </a:solidFill>
          <a:uFillTx/>
          <a:latin typeface="+mj-lt"/>
          <a:ea typeface="+mj-ea"/>
          <a:cs typeface="+mj-cs"/>
          <a:sym typeface="Helvetica Neue"/>
        </a:defRPr>
      </a:lvl1pPr>
      <a:lvl2pPr marL="533400" marR="0" indent="-228600" algn="l" defTabSz="412750" rtl="0" latinLnBrk="0">
        <a:lnSpc>
          <a:spcPct val="100000"/>
        </a:lnSpc>
        <a:spcBef>
          <a:spcPts val="0"/>
        </a:spcBef>
        <a:spcAft>
          <a:spcPts val="0"/>
        </a:spcAft>
        <a:buClrTx/>
        <a:buSzPct val="123000"/>
        <a:buFontTx/>
        <a:buChar char="•"/>
        <a:tabLst/>
        <a:defRPr sz="1800" b="1" i="0" u="none" strike="noStrike" cap="none" spc="0" baseline="0">
          <a:solidFill>
            <a:srgbClr val="000000"/>
          </a:solidFill>
          <a:uFillTx/>
          <a:latin typeface="+mj-lt"/>
          <a:ea typeface="+mj-ea"/>
          <a:cs typeface="+mj-cs"/>
          <a:sym typeface="Helvetica Neue"/>
        </a:defRPr>
      </a:lvl2pPr>
      <a:lvl3pPr marL="838200" marR="0" indent="-228600" algn="l" defTabSz="412750" rtl="0" latinLnBrk="0">
        <a:lnSpc>
          <a:spcPct val="100000"/>
        </a:lnSpc>
        <a:spcBef>
          <a:spcPts val="0"/>
        </a:spcBef>
        <a:spcAft>
          <a:spcPts val="0"/>
        </a:spcAft>
        <a:buClrTx/>
        <a:buSzPct val="123000"/>
        <a:buFontTx/>
        <a:buChar char="•"/>
        <a:tabLst/>
        <a:defRPr sz="1800" b="1" i="0" u="none" strike="noStrike" cap="none" spc="0" baseline="0">
          <a:solidFill>
            <a:srgbClr val="000000"/>
          </a:solidFill>
          <a:uFillTx/>
          <a:latin typeface="+mj-lt"/>
          <a:ea typeface="+mj-ea"/>
          <a:cs typeface="+mj-cs"/>
          <a:sym typeface="Helvetica Neue"/>
        </a:defRPr>
      </a:lvl3pPr>
      <a:lvl4pPr marL="1143000" marR="0" indent="-228600" algn="l" defTabSz="412750" rtl="0" latinLnBrk="0">
        <a:lnSpc>
          <a:spcPct val="100000"/>
        </a:lnSpc>
        <a:spcBef>
          <a:spcPts val="0"/>
        </a:spcBef>
        <a:spcAft>
          <a:spcPts val="0"/>
        </a:spcAft>
        <a:buClrTx/>
        <a:buSzPct val="123000"/>
        <a:buFontTx/>
        <a:buChar char="•"/>
        <a:tabLst/>
        <a:defRPr sz="1800" b="1" i="0" u="none" strike="noStrike" cap="none" spc="0" baseline="0">
          <a:solidFill>
            <a:srgbClr val="000000"/>
          </a:solidFill>
          <a:uFillTx/>
          <a:latin typeface="+mj-lt"/>
          <a:ea typeface="+mj-ea"/>
          <a:cs typeface="+mj-cs"/>
          <a:sym typeface="Helvetica Neue"/>
        </a:defRPr>
      </a:lvl4pPr>
      <a:lvl5pPr marL="1447800" marR="0" indent="-228600" algn="l" defTabSz="412750" rtl="0" latinLnBrk="0">
        <a:lnSpc>
          <a:spcPct val="100000"/>
        </a:lnSpc>
        <a:spcBef>
          <a:spcPts val="0"/>
        </a:spcBef>
        <a:spcAft>
          <a:spcPts val="0"/>
        </a:spcAft>
        <a:buClrTx/>
        <a:buSzPct val="123000"/>
        <a:buFontTx/>
        <a:buChar char="•"/>
        <a:tabLst/>
        <a:defRPr sz="1800" b="1" i="0" u="none" strike="noStrike" cap="none" spc="0" baseline="0">
          <a:solidFill>
            <a:srgbClr val="000000"/>
          </a:solidFill>
          <a:uFillTx/>
          <a:latin typeface="+mj-lt"/>
          <a:ea typeface="+mj-ea"/>
          <a:cs typeface="+mj-cs"/>
          <a:sym typeface="Helvetica Neue"/>
        </a:defRPr>
      </a:lvl5pPr>
      <a:lvl6pPr marL="1752600" marR="0" indent="-228600" algn="l" defTabSz="412750" rtl="0" latinLnBrk="0">
        <a:lnSpc>
          <a:spcPct val="100000"/>
        </a:lnSpc>
        <a:spcBef>
          <a:spcPts val="0"/>
        </a:spcBef>
        <a:spcAft>
          <a:spcPts val="0"/>
        </a:spcAft>
        <a:buClrTx/>
        <a:buSzPct val="123000"/>
        <a:buFontTx/>
        <a:buChar char="•"/>
        <a:tabLst/>
        <a:defRPr sz="1800" b="1" i="0" u="none" strike="noStrike" cap="none" spc="0" baseline="0">
          <a:solidFill>
            <a:srgbClr val="000000"/>
          </a:solidFill>
          <a:uFillTx/>
          <a:latin typeface="+mj-lt"/>
          <a:ea typeface="+mj-ea"/>
          <a:cs typeface="+mj-cs"/>
          <a:sym typeface="Helvetica Neue"/>
        </a:defRPr>
      </a:lvl6pPr>
      <a:lvl7pPr marL="2057400" marR="0" indent="-228600" algn="l" defTabSz="412750" rtl="0" latinLnBrk="0">
        <a:lnSpc>
          <a:spcPct val="100000"/>
        </a:lnSpc>
        <a:spcBef>
          <a:spcPts val="0"/>
        </a:spcBef>
        <a:spcAft>
          <a:spcPts val="0"/>
        </a:spcAft>
        <a:buClrTx/>
        <a:buSzPct val="123000"/>
        <a:buFontTx/>
        <a:buChar char="•"/>
        <a:tabLst/>
        <a:defRPr sz="1800" b="1" i="0" u="none" strike="noStrike" cap="none" spc="0" baseline="0">
          <a:solidFill>
            <a:srgbClr val="000000"/>
          </a:solidFill>
          <a:uFillTx/>
          <a:latin typeface="+mj-lt"/>
          <a:ea typeface="+mj-ea"/>
          <a:cs typeface="+mj-cs"/>
          <a:sym typeface="Helvetica Neue"/>
        </a:defRPr>
      </a:lvl7pPr>
      <a:lvl8pPr marL="2362200" marR="0" indent="-228600" algn="l" defTabSz="412750" rtl="0" latinLnBrk="0">
        <a:lnSpc>
          <a:spcPct val="100000"/>
        </a:lnSpc>
        <a:spcBef>
          <a:spcPts val="0"/>
        </a:spcBef>
        <a:spcAft>
          <a:spcPts val="0"/>
        </a:spcAft>
        <a:buClrTx/>
        <a:buSzPct val="123000"/>
        <a:buFontTx/>
        <a:buChar char="•"/>
        <a:tabLst/>
        <a:defRPr sz="1800" b="1" i="0" u="none" strike="noStrike" cap="none" spc="0" baseline="0">
          <a:solidFill>
            <a:srgbClr val="000000"/>
          </a:solidFill>
          <a:uFillTx/>
          <a:latin typeface="+mj-lt"/>
          <a:ea typeface="+mj-ea"/>
          <a:cs typeface="+mj-cs"/>
          <a:sym typeface="Helvetica Neue"/>
        </a:defRPr>
      </a:lvl8pPr>
      <a:lvl9pPr marL="2667000" marR="0" indent="-228600" algn="l" defTabSz="412750" rtl="0" latinLnBrk="0">
        <a:lnSpc>
          <a:spcPct val="100000"/>
        </a:lnSpc>
        <a:spcBef>
          <a:spcPts val="0"/>
        </a:spcBef>
        <a:spcAft>
          <a:spcPts val="0"/>
        </a:spcAft>
        <a:buClrTx/>
        <a:buSzPct val="123000"/>
        <a:buFontTx/>
        <a:buChar char="•"/>
        <a:tabLst/>
        <a:defRPr sz="1800" b="1" i="0" u="none" strike="noStrike" cap="none" spc="0" baseline="0">
          <a:solidFill>
            <a:srgbClr val="000000"/>
          </a:solidFill>
          <a:uFillTx/>
          <a:latin typeface="+mj-lt"/>
          <a:ea typeface="+mj-ea"/>
          <a:cs typeface="+mj-cs"/>
          <a:sym typeface="Helvetica Neue"/>
        </a:defRPr>
      </a:lvl9pPr>
    </p:bodyStyle>
    <p:otherStyle>
      <a:lvl1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0" algn="ctr" defTabSz="2921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03250" y="539750"/>
            <a:ext cx="10985500" cy="716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603250" y="2124252"/>
            <a:ext cx="10985500" cy="41280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000750" y="6486708"/>
            <a:ext cx="243656" cy="241092"/>
          </a:xfrm>
          <a:prstGeom prst="rect">
            <a:avLst/>
          </a:prstGeom>
          <a:ln w="12700">
            <a:miter lim="400000"/>
          </a:ln>
        </p:spPr>
        <p:txBody>
          <a:bodyPr wrap="none" lIns="50800" tIns="50800" rIns="50800" bIns="50800" anchor="b">
            <a:spAutoFit/>
          </a:bodyPr>
          <a:lstStyle>
            <a:lvl1pPr defTabSz="292100">
              <a:defRPr sz="9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774726846"/>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Lst>
  <p:transition spd="med"/>
  <p:txStyles>
    <p:titleStyle>
      <a:lvl1pPr marL="0" marR="0" indent="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1pPr>
      <a:lvl2pPr marL="0" marR="0" indent="2286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2pPr>
      <a:lvl3pPr marL="0" marR="0" indent="4572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3pPr>
      <a:lvl4pPr marL="0" marR="0" indent="6858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4pPr>
      <a:lvl5pPr marL="0" marR="0" indent="9144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5pPr>
      <a:lvl6pPr marL="0" marR="0" indent="11430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6pPr>
      <a:lvl7pPr marL="0" marR="0" indent="13716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7pPr>
      <a:lvl8pPr marL="0" marR="0" indent="16002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8pPr>
      <a:lvl9pPr marL="0" marR="0" indent="1828800" algn="l" defTabSz="1219169" latinLnBrk="0">
        <a:lnSpc>
          <a:spcPct val="80000"/>
        </a:lnSpc>
        <a:spcBef>
          <a:spcPts val="0"/>
        </a:spcBef>
        <a:spcAft>
          <a:spcPts val="0"/>
        </a:spcAft>
        <a:buClrTx/>
        <a:buSzTx/>
        <a:buFontTx/>
        <a:buNone/>
        <a:tabLst/>
        <a:defRPr sz="4250" b="1" i="0" u="none" strike="noStrike" cap="none" spc="-85" baseline="0">
          <a:solidFill>
            <a:srgbClr val="005493"/>
          </a:solidFill>
          <a:uFillTx/>
          <a:latin typeface="+mj-lt"/>
          <a:ea typeface="+mj-ea"/>
          <a:cs typeface="+mj-cs"/>
          <a:sym typeface="Helvetica Neue"/>
        </a:defRPr>
      </a:lvl9pPr>
    </p:titleStyle>
    <p:bodyStyle>
      <a:lvl1pPr marL="304800" marR="0" indent="-304800" algn="l" defTabSz="1219169"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1pPr>
      <a:lvl2pPr marL="609600" marR="0" indent="-304800" algn="l" defTabSz="1219169"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2pPr>
      <a:lvl3pPr marL="914400" marR="0" indent="-304800" algn="l" defTabSz="1219169"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3pPr>
      <a:lvl4pPr marL="1219200" marR="0" indent="-304800" algn="l" defTabSz="1219169"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4pPr>
      <a:lvl5pPr marL="1524000" marR="0" indent="-304800" algn="l" defTabSz="1219169"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5pPr>
      <a:lvl6pPr marL="1828800" marR="0" indent="-304800" algn="l" defTabSz="1219169"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6pPr>
      <a:lvl7pPr marL="2133600" marR="0" indent="-304800" algn="l" defTabSz="1219169"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7pPr>
      <a:lvl8pPr marL="2438400" marR="0" indent="-304800" algn="l" defTabSz="1219169"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8pPr>
      <a:lvl9pPr marL="2743200" marR="0" indent="-304800" algn="l" defTabSz="1219169" latinLnBrk="0">
        <a:lnSpc>
          <a:spcPct val="90000"/>
        </a:lnSpc>
        <a:spcBef>
          <a:spcPts val="2250"/>
        </a:spcBef>
        <a:spcAft>
          <a:spcPts val="0"/>
        </a:spcAft>
        <a:buClrTx/>
        <a:buSzPct val="123000"/>
        <a:buFontTx/>
        <a:buChar char="•"/>
        <a:tabLst/>
        <a:defRPr sz="2400" b="0" i="0" u="none" strike="noStrike" cap="none" spc="0" baseline="0">
          <a:solidFill>
            <a:srgbClr val="000000"/>
          </a:solidFill>
          <a:uFillTx/>
          <a:latin typeface="+mj-lt"/>
          <a:ea typeface="+mj-ea"/>
          <a:cs typeface="+mj-cs"/>
          <a:sym typeface="Helvetica Neue"/>
        </a:defRPr>
      </a:lvl9pPr>
    </p:bodyStyle>
    <p:otherStyle>
      <a:lvl1pPr marL="0" marR="0" indent="0" algn="ct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1pPr>
      <a:lvl2pPr marL="0" marR="0" indent="228600" algn="ct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2pPr>
      <a:lvl3pPr marL="0" marR="0" indent="457200" algn="ct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3pPr>
      <a:lvl4pPr marL="0" marR="0" indent="685800" algn="ct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4pPr>
      <a:lvl5pPr marL="0" marR="0" indent="914400" algn="ct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5pPr>
      <a:lvl6pPr marL="0" marR="0" indent="1143000" algn="ct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6pPr>
      <a:lvl7pPr marL="0" marR="0" indent="1371600" algn="ct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7pPr>
      <a:lvl8pPr marL="0" marR="0" indent="1600200" algn="ct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8pPr>
      <a:lvl9pPr marL="0" marR="0" indent="1828800" algn="ctr" defTabSz="29210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artinfowler.com/bliki/Yagni.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9.xml"/><Relationship Id="rId6" Type="http://schemas.openxmlformats.org/officeDocument/2006/relationships/image" Target="../media/image13.tif"/><Relationship Id="rId5" Type="http://schemas.openxmlformats.org/officeDocument/2006/relationships/image" Target="../media/image12.png"/><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9.xml"/><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xml"/></Relationships>
</file>

<file path=ppt/slides/_rels/slide52.xml.rels><?xml version="1.0" encoding="UTF-8" standalone="yes"?>
<Relationships xmlns="http://schemas.openxmlformats.org/package/2006/relationships"><Relationship Id="rId3" Type="http://schemas.openxmlformats.org/officeDocument/2006/relationships/image" Target="../media/image16.tif"/><Relationship Id="rId7" Type="http://schemas.openxmlformats.org/officeDocument/2006/relationships/image" Target="../media/image20.png"/><Relationship Id="rId2" Type="http://schemas.openxmlformats.org/officeDocument/2006/relationships/image" Target="../media/image15.tif"/><Relationship Id="rId1" Type="http://schemas.openxmlformats.org/officeDocument/2006/relationships/slideLayout" Target="../slideLayouts/slideLayout55.xml"/><Relationship Id="rId6" Type="http://schemas.openxmlformats.org/officeDocument/2006/relationships/image" Target="../media/image19.png"/><Relationship Id="rId5" Type="http://schemas.openxmlformats.org/officeDocument/2006/relationships/image" Target="../media/image18.tif"/><Relationship Id="rId4" Type="http://schemas.openxmlformats.org/officeDocument/2006/relationships/image" Target="../media/image17.ti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62.xml"/><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64.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25.bmp"/><Relationship Id="rId2" Type="http://schemas.openxmlformats.org/officeDocument/2006/relationships/notesSlide" Target="../notesSlides/notesSlide49.xml"/><Relationship Id="rId1" Type="http://schemas.openxmlformats.org/officeDocument/2006/relationships/slideLayout" Target="../slideLayouts/slideLayout6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2.xml"/></Relationships>
</file>

<file path=ppt/slides/_rels/slide6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tif"/><Relationship Id="rId7"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88.xml"/><Relationship Id="rId6" Type="http://schemas.openxmlformats.org/officeDocument/2006/relationships/image" Target="../media/image18.tif"/><Relationship Id="rId5" Type="http://schemas.openxmlformats.org/officeDocument/2006/relationships/image" Target="../media/image17.tif"/><Relationship Id="rId4" Type="http://schemas.openxmlformats.org/officeDocument/2006/relationships/image" Target="../media/image16.tif"/></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8.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tif"/><Relationship Id="rId2" Type="http://schemas.openxmlformats.org/officeDocument/2006/relationships/notesSlide" Target="../notesSlides/notesSlide58.xml"/><Relationship Id="rId1" Type="http://schemas.openxmlformats.org/officeDocument/2006/relationships/slideLayout" Target="../slideLayouts/slideLayout88.xml"/><Relationship Id="rId6" Type="http://schemas.openxmlformats.org/officeDocument/2006/relationships/image" Target="../media/image31.tif"/><Relationship Id="rId5" Type="http://schemas.openxmlformats.org/officeDocument/2006/relationships/image" Target="../media/image30.tif"/><Relationship Id="rId4" Type="http://schemas.openxmlformats.org/officeDocument/2006/relationships/image" Target="../media/image29.t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1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0.xml"/></Relationships>
</file>

<file path=ppt/slides/_rels/slide7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2.xml"/><Relationship Id="rId1" Type="http://schemas.openxmlformats.org/officeDocument/2006/relationships/slideLayout" Target="../slideLayouts/slideLayout100.xml"/><Relationship Id="rId4" Type="http://schemas.openxmlformats.org/officeDocument/2006/relationships/hyperlink" Target="https://engineering.fb.com/2017/08/31/web/rapid-release-at-massive-scale/"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10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Exam Review</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2"/>
              </a:rPr>
              <a:t>CC BY-SA</a:t>
            </a:r>
            <a:r>
              <a:rPr lang="en-US" dirty="0">
                <a:solidFill>
                  <a:srgbClr val="5C5962"/>
                </a:solidFill>
              </a:rPr>
              <a:t> license</a:t>
            </a:r>
            <a:endParaRPr lang="en-US" dirty="0"/>
          </a:p>
        </p:txBody>
      </p:sp>
      <p:sp>
        <p:nvSpPr>
          <p:cNvPr id="5" name="Title 4">
            <a:extLst>
              <a:ext uri="{FF2B5EF4-FFF2-40B4-BE49-F238E27FC236}">
                <a16:creationId xmlns:a16="http://schemas.microsoft.com/office/drawing/2014/main" id="{74C02F98-1A78-669B-3195-64617E355B07}"/>
              </a:ext>
            </a:extLst>
          </p:cNvPr>
          <p:cNvSpPr txBox="1">
            <a:spLocks/>
          </p:cNvSpPr>
          <p:nvPr/>
        </p:nvSpPr>
        <p:spPr>
          <a:xfrm>
            <a:off x="1228987" y="4094150"/>
            <a:ext cx="10046752" cy="1206726"/>
          </a:xfrm>
          <a:prstGeom prst="rect">
            <a:avLst/>
          </a:prstGeom>
        </p:spPr>
        <p:txBody>
          <a:bodyPr vert="horz" lIns="91440" tIns="45720" rIns="91440" bIns="45720" rtlCol="0" anchor="b">
            <a:normAutofit fontScale="52500" lnSpcReduction="20000"/>
          </a:bodyPr>
          <a:lst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a:lstStyle>
          <a:p>
            <a:r>
              <a:rPr lang="en-US" b="1" dirty="0">
                <a:solidFill>
                  <a:srgbClr val="FF0000"/>
                </a:solidFill>
              </a:rPr>
              <a:t>WARNING</a:t>
            </a:r>
            <a:r>
              <a:rPr lang="en-US" dirty="0">
                <a:solidFill>
                  <a:srgbClr val="FF0000"/>
                </a:solidFill>
              </a:rPr>
              <a:t>: Please note that students are responsible for all content covered in class so far. These slides are a quick review of </a:t>
            </a:r>
            <a:r>
              <a:rPr lang="en-US" i="1" dirty="0">
                <a:solidFill>
                  <a:srgbClr val="FF0000"/>
                </a:solidFill>
              </a:rPr>
              <a:t>some (but not all) </a:t>
            </a:r>
            <a:r>
              <a:rPr lang="en-US" dirty="0">
                <a:solidFill>
                  <a:srgbClr val="FF0000"/>
                </a:solidFill>
              </a:rPr>
              <a:t>of those</a:t>
            </a:r>
            <a:r>
              <a:rPr lang="en-US" i="1" dirty="0">
                <a:solidFill>
                  <a:srgbClr val="FF0000"/>
                </a:solidFill>
              </a:rPr>
              <a:t> </a:t>
            </a:r>
            <a:r>
              <a:rPr lang="en-US" dirty="0">
                <a:solidFill>
                  <a:srgbClr val="FF0000"/>
                </a:solidFill>
              </a:rPr>
              <a:t>topics. Feel free to use them as a starting point for your study/exam preparation.</a:t>
            </a:r>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D397E-2E18-DD79-0A0C-92B8569ECC53}"/>
              </a:ext>
            </a:extLst>
          </p:cNvPr>
          <p:cNvSpPr>
            <a:spLocks noGrp="1"/>
          </p:cNvSpPr>
          <p:nvPr>
            <p:ph type="title"/>
          </p:nvPr>
        </p:nvSpPr>
        <p:spPr/>
        <p:txBody>
          <a:bodyPr/>
          <a:lstStyle/>
          <a:p>
            <a:r>
              <a:rPr lang="en-US" dirty="0">
                <a:solidFill>
                  <a:schemeClr val="bg2">
                    <a:lumMod val="50000"/>
                  </a:schemeClr>
                </a:solidFill>
              </a:rPr>
              <a:t>Satisfaction Conditions</a:t>
            </a:r>
          </a:p>
        </p:txBody>
      </p:sp>
      <p:sp>
        <p:nvSpPr>
          <p:cNvPr id="3" name="Content Placeholder 2">
            <a:extLst>
              <a:ext uri="{FF2B5EF4-FFF2-40B4-BE49-F238E27FC236}">
                <a16:creationId xmlns:a16="http://schemas.microsoft.com/office/drawing/2014/main" id="{3C270DA0-CEDD-7D08-8774-EAEB8515E419}"/>
              </a:ext>
            </a:extLst>
          </p:cNvPr>
          <p:cNvSpPr>
            <a:spLocks noGrp="1"/>
          </p:cNvSpPr>
          <p:nvPr>
            <p:ph idx="1"/>
          </p:nvPr>
        </p:nvSpPr>
        <p:spPr/>
        <p:txBody>
          <a:bodyPr/>
          <a:lstStyle/>
          <a:p>
            <a:r>
              <a:rPr lang="en-US" dirty="0"/>
              <a:t>Satisfaction Conditions list the capabilities the user expects, in the user’s terms.</a:t>
            </a:r>
          </a:p>
          <a:p>
            <a:r>
              <a:rPr lang="en-US" dirty="0"/>
              <a:t>Example:</a:t>
            </a:r>
          </a:p>
        </p:txBody>
      </p:sp>
      <p:sp>
        <p:nvSpPr>
          <p:cNvPr id="4" name="Slide Number Placeholder 3">
            <a:extLst>
              <a:ext uri="{FF2B5EF4-FFF2-40B4-BE49-F238E27FC236}">
                <a16:creationId xmlns:a16="http://schemas.microsoft.com/office/drawing/2014/main" id="{78E266D1-9118-64E3-6ECA-ABE996CBECE0}"/>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6" name="TextBox 5">
            <a:extLst>
              <a:ext uri="{FF2B5EF4-FFF2-40B4-BE49-F238E27FC236}">
                <a16:creationId xmlns:a16="http://schemas.microsoft.com/office/drawing/2014/main" id="{490F40B2-4143-1881-7449-1FC1CCCAA401}"/>
              </a:ext>
            </a:extLst>
          </p:cNvPr>
          <p:cNvSpPr txBox="1"/>
          <p:nvPr/>
        </p:nvSpPr>
        <p:spPr>
          <a:xfrm>
            <a:off x="2846293" y="2477900"/>
            <a:ext cx="6109447" cy="366292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r>
              <a:rPr lang="en-US" sz="2400" b="1" dirty="0">
                <a:solidFill>
                  <a:schemeClr val="tx1"/>
                </a:solidFill>
              </a:rPr>
              <a:t>My database should allow me to do the following:</a:t>
            </a:r>
          </a:p>
          <a:p>
            <a:pPr marL="800100" lvl="1" indent="-342900">
              <a:buFont typeface="Arial" panose="020B0604020202020204" pitchFamily="34" charset="0"/>
              <a:buChar char="•"/>
            </a:pPr>
            <a:r>
              <a:rPr lang="en-US" sz="2000" b="1" dirty="0">
                <a:solidFill>
                  <a:schemeClr val="tx1"/>
                </a:solidFill>
              </a:rPr>
              <a:t>Add a new student to the database</a:t>
            </a:r>
          </a:p>
          <a:p>
            <a:pPr marL="800100" lvl="1" indent="-342900">
              <a:buFont typeface="Arial" panose="020B0604020202020204" pitchFamily="34" charset="0"/>
              <a:buChar char="•"/>
            </a:pPr>
            <a:r>
              <a:rPr lang="en-US" sz="2000" b="1" dirty="0">
                <a:solidFill>
                  <a:schemeClr val="tx1"/>
                </a:solidFill>
              </a:rPr>
              <a:t>Add a new student with the same name as an existing student.</a:t>
            </a:r>
          </a:p>
          <a:p>
            <a:pPr marL="800100" lvl="1" indent="-342900">
              <a:buFont typeface="Arial" panose="020B0604020202020204" pitchFamily="34" charset="0"/>
              <a:buChar char="•"/>
            </a:pPr>
            <a:r>
              <a:rPr lang="en-US" sz="2000" b="1" dirty="0">
                <a:solidFill>
                  <a:schemeClr val="tx1"/>
                </a:solidFill>
              </a:rPr>
              <a:t>Retrieve the transcript for a student</a:t>
            </a:r>
          </a:p>
          <a:p>
            <a:pPr marL="800100" lvl="1" indent="-342900">
              <a:buFont typeface="Arial" panose="020B0604020202020204" pitchFamily="34" charset="0"/>
              <a:buChar char="•"/>
            </a:pPr>
            <a:r>
              <a:rPr lang="en-US" sz="2000" b="1" dirty="0">
                <a:solidFill>
                  <a:schemeClr val="tx1"/>
                </a:solidFill>
              </a:rPr>
              <a:t>Delete a student from the database</a:t>
            </a:r>
          </a:p>
          <a:p>
            <a:pPr marL="800100" lvl="1" indent="-342900">
              <a:buFont typeface="Arial" panose="020B0604020202020204" pitchFamily="34" charset="0"/>
              <a:buChar char="•"/>
            </a:pPr>
            <a:r>
              <a:rPr lang="en-US" sz="2000" b="1" dirty="0">
                <a:solidFill>
                  <a:schemeClr val="tx1"/>
                </a:solidFill>
              </a:rPr>
              <a:t>Add a new grade for an existing student</a:t>
            </a:r>
          </a:p>
          <a:p>
            <a:pPr marL="800100" lvl="1" indent="-342900">
              <a:buFont typeface="Arial" panose="020B0604020202020204" pitchFamily="34" charset="0"/>
              <a:buChar char="•"/>
            </a:pPr>
            <a:r>
              <a:rPr lang="en-US" sz="2000" b="1" dirty="0">
                <a:solidFill>
                  <a:schemeClr val="tx1"/>
                </a:solidFill>
              </a:rPr>
              <a:t>Find out the grade that a student got in a course that they took</a:t>
            </a:r>
          </a:p>
          <a:p>
            <a:pPr marL="800100" lvl="1" indent="-342900">
              <a:buFont typeface="Arial" panose="020B0604020202020204" pitchFamily="34" charset="0"/>
              <a:buChar char="•"/>
            </a:pPr>
            <a:endParaRPr lang="en-US" sz="2400" b="1" dirty="0">
              <a:solidFill>
                <a:schemeClr val="tx1"/>
              </a:solidFill>
            </a:endParaRPr>
          </a:p>
        </p:txBody>
      </p:sp>
    </p:spTree>
    <p:extLst>
      <p:ext uri="{BB962C8B-B14F-4D97-AF65-F5344CB8AC3E}">
        <p14:creationId xmlns:p14="http://schemas.microsoft.com/office/powerpoint/2010/main" val="1480898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99C4-2A70-0079-B9EA-A4A6D3FED5B9}"/>
              </a:ext>
            </a:extLst>
          </p:cNvPr>
          <p:cNvSpPr>
            <a:spLocks noGrp="1"/>
          </p:cNvSpPr>
          <p:nvPr>
            <p:ph type="title"/>
          </p:nvPr>
        </p:nvSpPr>
        <p:spPr/>
        <p:txBody>
          <a:bodyPr>
            <a:normAutofit/>
          </a:bodyPr>
          <a:lstStyle/>
          <a:p>
            <a:r>
              <a:rPr lang="en-US" dirty="0"/>
              <a:t>Our next step is to turn these satisfaction conditions into </a:t>
            </a:r>
            <a:r>
              <a:rPr lang="en-US" dirty="0">
                <a:solidFill>
                  <a:srgbClr val="FF0000"/>
                </a:solidFill>
              </a:rPr>
              <a:t>testable behaviors </a:t>
            </a:r>
            <a:endParaRPr lang="en-US" dirty="0"/>
          </a:p>
        </p:txBody>
      </p:sp>
      <p:sp>
        <p:nvSpPr>
          <p:cNvPr id="3" name="Content Placeholder 2">
            <a:extLst>
              <a:ext uri="{FF2B5EF4-FFF2-40B4-BE49-F238E27FC236}">
                <a16:creationId xmlns:a16="http://schemas.microsoft.com/office/drawing/2014/main" id="{AD9B9198-32C4-7A6D-452D-954A4841920C}"/>
              </a:ext>
            </a:extLst>
          </p:cNvPr>
          <p:cNvSpPr>
            <a:spLocks noGrp="1"/>
          </p:cNvSpPr>
          <p:nvPr>
            <p:ph idx="1"/>
          </p:nvPr>
        </p:nvSpPr>
        <p:spPr/>
        <p:txBody>
          <a:bodyPr/>
          <a:lstStyle/>
          <a:p>
            <a:r>
              <a:rPr lang="en-US" dirty="0"/>
              <a:t>To do this, we will have to design our program at least enough to give names to the things we want to test.</a:t>
            </a:r>
          </a:p>
          <a:p>
            <a:r>
              <a:rPr lang="en-US" dirty="0"/>
              <a:t>For our example, we need to design the external interface for our database.</a:t>
            </a:r>
          </a:p>
          <a:p>
            <a:r>
              <a:rPr lang="en-US" dirty="0"/>
              <a:t>We document this in a file we will call </a:t>
            </a:r>
            <a:r>
              <a:rPr lang="en-US" b="1" dirty="0" err="1"/>
              <a:t>IDataBase.ts</a:t>
            </a:r>
            <a:endParaRPr lang="en-US" b="1" dirty="0"/>
          </a:p>
        </p:txBody>
      </p:sp>
      <p:sp>
        <p:nvSpPr>
          <p:cNvPr id="4" name="Slide Number Placeholder 3">
            <a:extLst>
              <a:ext uri="{FF2B5EF4-FFF2-40B4-BE49-F238E27FC236}">
                <a16:creationId xmlns:a16="http://schemas.microsoft.com/office/drawing/2014/main" id="{C5A21E31-FE01-A437-FBE1-FF683C81A4F0}"/>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2380919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09847E-8340-DEF9-AB98-A0581C9005C3}"/>
              </a:ext>
            </a:extLst>
          </p:cNvPr>
          <p:cNvSpPr>
            <a:spLocks noGrp="1"/>
          </p:cNvSpPr>
          <p:nvPr>
            <p:ph type="title"/>
          </p:nvPr>
        </p:nvSpPr>
        <p:spPr/>
        <p:txBody>
          <a:bodyPr/>
          <a:lstStyle/>
          <a:p>
            <a:r>
              <a:rPr lang="en-US" dirty="0"/>
              <a:t>We start with the interface</a:t>
            </a:r>
          </a:p>
        </p:txBody>
      </p:sp>
      <p:sp>
        <p:nvSpPr>
          <p:cNvPr id="4" name="Slide Number Placeholder 3">
            <a:extLst>
              <a:ext uri="{FF2B5EF4-FFF2-40B4-BE49-F238E27FC236}">
                <a16:creationId xmlns:a16="http://schemas.microsoft.com/office/drawing/2014/main" id="{C684D6DD-E271-4B6F-7B79-AB29DAD1F142}"/>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8" name="TextBox 7">
            <a:extLst>
              <a:ext uri="{FF2B5EF4-FFF2-40B4-BE49-F238E27FC236}">
                <a16:creationId xmlns:a16="http://schemas.microsoft.com/office/drawing/2014/main" id="{5950D317-9151-B479-C436-611829898FD4}"/>
              </a:ext>
            </a:extLst>
          </p:cNvPr>
          <p:cNvSpPr txBox="1"/>
          <p:nvPr/>
        </p:nvSpPr>
        <p:spPr>
          <a:xfrm>
            <a:off x="744069" y="1555036"/>
            <a:ext cx="10434919" cy="286232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StudentID</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Student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CourseGrade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Transcript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'./Types'</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IDataBase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addStudent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studentName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StudentID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getTranscript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StudentID</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Transcript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deleteStudent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StudentID</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hmm, what to do about errors??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addGrade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courseGrade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CourseGrade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getGrade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CourseGrade</a:t>
            </a:r>
            <a:r>
              <a:rPr lang="en-US" b="0" dirty="0">
                <a:solidFill>
                  <a:srgbClr val="267F99"/>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nameToIDs</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studentName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StudentID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9" name="Content Placeholder 5">
            <a:extLst>
              <a:ext uri="{FF2B5EF4-FFF2-40B4-BE49-F238E27FC236}">
                <a16:creationId xmlns:a16="http://schemas.microsoft.com/office/drawing/2014/main" id="{9D88BFC3-CF27-A7DC-98E4-5295686B18BD}"/>
              </a:ext>
            </a:extLst>
          </p:cNvPr>
          <p:cNvSpPr>
            <a:spLocks noGrp="1"/>
          </p:cNvSpPr>
          <p:nvPr>
            <p:ph idx="1"/>
          </p:nvPr>
        </p:nvSpPr>
        <p:spPr>
          <a:xfrm>
            <a:off x="838199" y="4580965"/>
            <a:ext cx="7911353" cy="4586301"/>
          </a:xfrm>
        </p:spPr>
        <p:txBody>
          <a:bodyPr>
            <a:normAutofit/>
          </a:bodyPr>
          <a:lstStyle/>
          <a:p>
            <a:r>
              <a:rPr lang="en-US" sz="2000" dirty="0"/>
              <a:t>The types are all </a:t>
            </a:r>
            <a:r>
              <a:rPr lang="en-US" sz="2000" i="1" dirty="0">
                <a:solidFill>
                  <a:srgbClr val="FF0000"/>
                </a:solidFill>
              </a:rPr>
              <a:t>abstract</a:t>
            </a:r>
          </a:p>
          <a:p>
            <a:r>
              <a:rPr lang="en-US" sz="2000" dirty="0"/>
              <a:t>In the process of writing this down, we’ve discovered  some more design decisions:</a:t>
            </a:r>
          </a:p>
          <a:p>
            <a:pPr lvl="1"/>
            <a:r>
              <a:rPr lang="en-US" sz="1600" dirty="0"/>
              <a:t>How to identify a student to the DB user</a:t>
            </a:r>
          </a:p>
          <a:p>
            <a:pPr lvl="1"/>
            <a:r>
              <a:rPr lang="en-US" sz="1600" dirty="0"/>
              <a:t>What to do about exceptional conditions in </a:t>
            </a:r>
            <a:r>
              <a:rPr lang="en-US" sz="1600" dirty="0" err="1"/>
              <a:t>deleteStudent</a:t>
            </a:r>
            <a:r>
              <a:rPr lang="en-US" sz="1600" dirty="0"/>
              <a:t> and elsewhere</a:t>
            </a:r>
          </a:p>
          <a:p>
            <a:pPr lvl="1"/>
            <a:r>
              <a:rPr lang="en-US" sz="1600" dirty="0"/>
              <a:t>We needed a new method to get from a student name to their ID.  </a:t>
            </a:r>
          </a:p>
        </p:txBody>
      </p:sp>
    </p:spTree>
    <p:extLst>
      <p:ext uri="{BB962C8B-B14F-4D97-AF65-F5344CB8AC3E}">
        <p14:creationId xmlns:p14="http://schemas.microsoft.com/office/powerpoint/2010/main" val="1528585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F4B424-3DFD-61BF-9E87-1EAA62FAA4B8}"/>
              </a:ext>
            </a:extLst>
          </p:cNvPr>
          <p:cNvSpPr>
            <a:spLocks noGrp="1"/>
          </p:cNvSpPr>
          <p:nvPr>
            <p:ph type="title"/>
          </p:nvPr>
        </p:nvSpPr>
        <p:spPr/>
        <p:txBody>
          <a:bodyPr>
            <a:normAutofit/>
          </a:bodyPr>
          <a:lstStyle/>
          <a:p>
            <a:r>
              <a:rPr lang="en-US" dirty="0"/>
              <a:t>Now we can write down some testable behaviors.</a:t>
            </a:r>
          </a:p>
        </p:txBody>
      </p:sp>
      <p:sp>
        <p:nvSpPr>
          <p:cNvPr id="6" name="Content Placeholder 5">
            <a:extLst>
              <a:ext uri="{FF2B5EF4-FFF2-40B4-BE49-F238E27FC236}">
                <a16:creationId xmlns:a16="http://schemas.microsoft.com/office/drawing/2014/main" id="{31DAD894-0848-688A-293A-E8DE08C49ADD}"/>
              </a:ext>
            </a:extLst>
          </p:cNvPr>
          <p:cNvSpPr>
            <a:spLocks noGrp="1"/>
          </p:cNvSpPr>
          <p:nvPr>
            <p:ph idx="1"/>
          </p:nvPr>
        </p:nvSpPr>
        <p:spPr/>
        <p:txBody>
          <a:bodyPr/>
          <a:lstStyle/>
          <a:p>
            <a:r>
              <a:rPr lang="en-US" dirty="0"/>
              <a:t>These could serve as titles for our tests</a:t>
            </a:r>
          </a:p>
        </p:txBody>
      </p:sp>
      <p:sp>
        <p:nvSpPr>
          <p:cNvPr id="4" name="Slide Number Placeholder 3">
            <a:extLst>
              <a:ext uri="{FF2B5EF4-FFF2-40B4-BE49-F238E27FC236}">
                <a16:creationId xmlns:a16="http://schemas.microsoft.com/office/drawing/2014/main" id="{27A80716-FB8D-4FAF-7951-20C4DBBAE052}"/>
              </a:ext>
            </a:extLst>
          </p:cNvPr>
          <p:cNvSpPr>
            <a:spLocks noGrp="1"/>
          </p:cNvSpPr>
          <p:nvPr>
            <p:ph type="sldNum" sz="quarter" idx="12"/>
          </p:nvPr>
        </p:nvSpPr>
        <p:spPr/>
        <p:txBody>
          <a:bodyPr/>
          <a:lstStyle/>
          <a:p>
            <a:fld id="{20F37917-FD3A-4669-9018-DA04BCDD3D75}" type="slidenum">
              <a:rPr lang="en-US" smtClean="0"/>
              <a:pPr/>
              <a:t>13</a:t>
            </a:fld>
            <a:endParaRPr lang="en-US"/>
          </a:p>
        </p:txBody>
      </p:sp>
      <p:sp>
        <p:nvSpPr>
          <p:cNvPr id="7" name="TextBox 6">
            <a:extLst>
              <a:ext uri="{FF2B5EF4-FFF2-40B4-BE49-F238E27FC236}">
                <a16:creationId xmlns:a16="http://schemas.microsoft.com/office/drawing/2014/main" id="{46754642-7BCE-A832-FB80-FB8ADF73088B}"/>
              </a:ext>
            </a:extLst>
          </p:cNvPr>
          <p:cNvSpPr txBox="1"/>
          <p:nvPr/>
        </p:nvSpPr>
        <p:spPr>
          <a:xfrm>
            <a:off x="2050869" y="2085268"/>
            <a:ext cx="8444881" cy="42820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rPr>
              <a:t>Testable Behaviors:</a:t>
            </a:r>
          </a:p>
          <a:p>
            <a:pPr marL="285750" indent="-285750" algn="l">
              <a:buFont typeface="Arial" panose="020B0604020202020204" pitchFamily="34" charset="0"/>
              <a:buChar char="•"/>
            </a:pPr>
            <a:r>
              <a:rPr lang="en-US" sz="2400" b="1" dirty="0" err="1">
                <a:solidFill>
                  <a:schemeClr val="tx1"/>
                </a:solidFill>
              </a:rPr>
              <a:t>addStudent</a:t>
            </a:r>
            <a:r>
              <a:rPr lang="en-US" sz="2400" b="1" dirty="0">
                <a:solidFill>
                  <a:schemeClr val="tx1"/>
                </a:solidFill>
              </a:rPr>
              <a:t> should add a student to the database</a:t>
            </a:r>
          </a:p>
          <a:p>
            <a:pPr marL="285750" indent="-285750" algn="l">
              <a:buFont typeface="Arial" panose="020B0604020202020204" pitchFamily="34" charset="0"/>
              <a:buChar char="•"/>
            </a:pPr>
            <a:r>
              <a:rPr lang="en-US" sz="2400" b="1" dirty="0" err="1">
                <a:solidFill>
                  <a:schemeClr val="tx1"/>
                </a:solidFill>
              </a:rPr>
              <a:t>addStudent</a:t>
            </a:r>
            <a:r>
              <a:rPr lang="en-US" sz="2400" b="1" dirty="0">
                <a:solidFill>
                  <a:schemeClr val="tx1"/>
                </a:solidFill>
              </a:rPr>
              <a:t> should return an ID that is distinct from any ID in the database</a:t>
            </a:r>
          </a:p>
          <a:p>
            <a:pPr marL="285750" indent="-285750" algn="l">
              <a:buFont typeface="Arial" panose="020B0604020202020204" pitchFamily="34" charset="0"/>
              <a:buChar char="•"/>
            </a:pPr>
            <a:r>
              <a:rPr lang="en-US" sz="2400" b="1" dirty="0" err="1">
                <a:solidFill>
                  <a:schemeClr val="tx1"/>
                </a:solidFill>
              </a:rPr>
              <a:t>addStudent</a:t>
            </a:r>
            <a:r>
              <a:rPr lang="en-US" sz="2400" b="1" dirty="0">
                <a:solidFill>
                  <a:schemeClr val="tx1"/>
                </a:solidFill>
              </a:rPr>
              <a:t> should permit adding a student with the same name as an existing student</a:t>
            </a:r>
          </a:p>
          <a:p>
            <a:pPr marL="285750" indent="-285750" algn="l">
              <a:buFont typeface="Arial" panose="020B0604020202020204" pitchFamily="34" charset="0"/>
              <a:buChar char="•"/>
            </a:pPr>
            <a:r>
              <a:rPr lang="en-US" sz="2400" b="1" dirty="0">
                <a:solidFill>
                  <a:schemeClr val="tx1"/>
                </a:solidFill>
              </a:rPr>
              <a:t>Given the ID of a student, </a:t>
            </a:r>
            <a:r>
              <a:rPr lang="en-US" sz="2400" b="1" dirty="0" err="1">
                <a:solidFill>
                  <a:schemeClr val="tx1"/>
                </a:solidFill>
              </a:rPr>
              <a:t>getTranscript</a:t>
            </a:r>
            <a:r>
              <a:rPr lang="en-US" sz="2400" b="1" dirty="0">
                <a:solidFill>
                  <a:schemeClr val="tx1"/>
                </a:solidFill>
              </a:rPr>
              <a:t> should return the transcript for that student</a:t>
            </a:r>
          </a:p>
          <a:p>
            <a:pPr marL="285750" indent="-285750" algn="l">
              <a:buFont typeface="Arial" panose="020B0604020202020204" pitchFamily="34" charset="0"/>
              <a:buChar char="•"/>
            </a:pPr>
            <a:r>
              <a:rPr lang="en-US" sz="2400" b="1" dirty="0">
                <a:solidFill>
                  <a:schemeClr val="tx1"/>
                </a:solidFill>
              </a:rPr>
              <a:t>Given an ID that is not the ID of any student, </a:t>
            </a:r>
            <a:r>
              <a:rPr lang="en-US" sz="2400" b="1" dirty="0" err="1">
                <a:solidFill>
                  <a:schemeClr val="tx1"/>
                </a:solidFill>
              </a:rPr>
              <a:t>getTranscript</a:t>
            </a:r>
            <a:r>
              <a:rPr lang="en-US" sz="2400" b="1" dirty="0">
                <a:solidFill>
                  <a:schemeClr val="tx1"/>
                </a:solidFill>
              </a:rPr>
              <a:t> should &lt;hmmm…. What *should* it do??????&gt;</a:t>
            </a:r>
          </a:p>
        </p:txBody>
      </p:sp>
    </p:spTree>
    <p:extLst>
      <p:ext uri="{BB962C8B-B14F-4D97-AF65-F5344CB8AC3E}">
        <p14:creationId xmlns:p14="http://schemas.microsoft.com/office/powerpoint/2010/main" val="3248119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14</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4B5E-91AC-4C1E-A6BE-56F6BD35DC84}"/>
              </a:ext>
            </a:extLst>
          </p:cNvPr>
          <p:cNvSpPr>
            <a:spLocks noGrp="1"/>
          </p:cNvSpPr>
          <p:nvPr>
            <p:ph type="title"/>
          </p:nvPr>
        </p:nvSpPr>
        <p:spPr/>
        <p:txBody>
          <a:bodyPr/>
          <a:lstStyle/>
          <a:p>
            <a:r>
              <a:rPr lang="en-US" dirty="0"/>
              <a:t>Examples of Design at the Structural Scale</a:t>
            </a:r>
          </a:p>
        </p:txBody>
      </p:sp>
      <p:sp>
        <p:nvSpPr>
          <p:cNvPr id="4" name="Slide Number Placeholder 3">
            <a:extLst>
              <a:ext uri="{FF2B5EF4-FFF2-40B4-BE49-F238E27FC236}">
                <a16:creationId xmlns:a16="http://schemas.microsoft.com/office/drawing/2014/main" id="{07AEDDEC-6679-4327-A96C-5FE5D761FB03}"/>
              </a:ext>
            </a:extLst>
          </p:cNvPr>
          <p:cNvSpPr>
            <a:spLocks noGrp="1"/>
          </p:cNvSpPr>
          <p:nvPr>
            <p:ph type="sldNum" sz="quarter" idx="12"/>
          </p:nvPr>
        </p:nvSpPr>
        <p:spPr/>
        <p:txBody>
          <a:bodyPr/>
          <a:lstStyle/>
          <a:p>
            <a:fld id="{20F37917-FD3A-4669-9018-DA04BCDD3D75}" type="slidenum">
              <a:rPr lang="en-US" smtClean="0"/>
              <a:t>15</a:t>
            </a:fld>
            <a:endParaRPr lang="en-US"/>
          </a:p>
        </p:txBody>
      </p:sp>
      <p:sp>
        <p:nvSpPr>
          <p:cNvPr id="6" name="Content Placeholder 5">
            <a:extLst>
              <a:ext uri="{FF2B5EF4-FFF2-40B4-BE49-F238E27FC236}">
                <a16:creationId xmlns:a16="http://schemas.microsoft.com/office/drawing/2014/main" id="{63547E67-8F96-A7D4-F71E-8E4634BE8F16}"/>
              </a:ext>
            </a:extLst>
          </p:cNvPr>
          <p:cNvSpPr>
            <a:spLocks noGrp="1"/>
          </p:cNvSpPr>
          <p:nvPr>
            <p:ph idx="1"/>
          </p:nvPr>
        </p:nvSpPr>
        <p:spPr/>
        <p:txBody>
          <a:bodyPr/>
          <a:lstStyle/>
          <a:p>
            <a:r>
              <a:rPr lang="en-US" dirty="0"/>
              <a:t>Object-Oriented</a:t>
            </a:r>
          </a:p>
          <a:p>
            <a:r>
              <a:rPr lang="en-US" dirty="0"/>
              <a:t>Pipeline</a:t>
            </a:r>
          </a:p>
          <a:p>
            <a:r>
              <a:rPr lang="en-US" dirty="0"/>
              <a:t>Pipeline + Database</a:t>
            </a:r>
          </a:p>
          <a:p>
            <a:r>
              <a:rPr lang="en-US" dirty="0"/>
              <a:t>Layered</a:t>
            </a:r>
          </a:p>
          <a:p>
            <a:endParaRPr lang="en-US" dirty="0"/>
          </a:p>
        </p:txBody>
      </p:sp>
    </p:spTree>
    <p:extLst>
      <p:ext uri="{BB962C8B-B14F-4D97-AF65-F5344CB8AC3E}">
        <p14:creationId xmlns:p14="http://schemas.microsoft.com/office/powerpoint/2010/main" val="3874025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DE1F-A5B0-4803-BA30-E20C4B673C81}"/>
              </a:ext>
            </a:extLst>
          </p:cNvPr>
          <p:cNvSpPr>
            <a:spLocks noGrp="1"/>
          </p:cNvSpPr>
          <p:nvPr>
            <p:ph type="title"/>
          </p:nvPr>
        </p:nvSpPr>
        <p:spPr/>
        <p:txBody>
          <a:bodyPr/>
          <a:lstStyle/>
          <a:p>
            <a:r>
              <a:rPr lang="en-US" dirty="0"/>
              <a:t>The Interaction Scale: Examples</a:t>
            </a:r>
          </a:p>
        </p:txBody>
      </p:sp>
      <p:sp>
        <p:nvSpPr>
          <p:cNvPr id="3" name="Content Placeholder 2">
            <a:extLst>
              <a:ext uri="{FF2B5EF4-FFF2-40B4-BE49-F238E27FC236}">
                <a16:creationId xmlns:a16="http://schemas.microsoft.com/office/drawing/2014/main" id="{B961C685-5760-44FE-A6EF-DD57E096CA0C}"/>
              </a:ext>
            </a:extLst>
          </p:cNvPr>
          <p:cNvSpPr>
            <a:spLocks noGrp="1"/>
          </p:cNvSpPr>
          <p:nvPr>
            <p:ph idx="1"/>
          </p:nvPr>
        </p:nvSpPr>
        <p:spPr/>
        <p:txBody>
          <a:bodyPr>
            <a:normAutofit/>
          </a:bodyPr>
          <a:lstStyle/>
          <a:p>
            <a:pPr marL="457200" indent="-457200">
              <a:buFont typeface="+mj-lt"/>
              <a:buAutoNum type="arabicPeriod"/>
            </a:pPr>
            <a:r>
              <a:rPr lang="en-US" dirty="0"/>
              <a:t>The Pull pattern</a:t>
            </a:r>
          </a:p>
          <a:p>
            <a:pPr marL="457200" indent="-457200">
              <a:buFont typeface="+mj-lt"/>
              <a:buAutoNum type="arabicPeriod"/>
            </a:pPr>
            <a:r>
              <a:rPr lang="en-US" dirty="0"/>
              <a:t>The Push pattern (aka the Observer* Pattern or Listener Pattern)</a:t>
            </a:r>
          </a:p>
          <a:p>
            <a:pPr marL="514350" indent="-514350">
              <a:buFont typeface="+mj-lt"/>
              <a:buAutoNum type="arabicPeriod"/>
            </a:pPr>
            <a:r>
              <a:rPr lang="en-US" dirty="0"/>
              <a:t>The Factory* Pattern</a:t>
            </a:r>
          </a:p>
          <a:p>
            <a:pPr marL="457200" indent="-457200">
              <a:buFont typeface="+mj-lt"/>
              <a:buAutoNum type="arabicPeriod"/>
            </a:pPr>
            <a:r>
              <a:rPr lang="en-US" dirty="0"/>
              <a:t>The Singleton Pattern* (aka the Lying Factory)</a:t>
            </a:r>
          </a:p>
          <a:p>
            <a:pPr lvl="1"/>
            <a:endParaRPr lang="en-US" dirty="0"/>
          </a:p>
          <a:p>
            <a:pPr lvl="1"/>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36FF6DB-9DED-4C5C-8709-90EBCE24EF12}"/>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5" name="TextBox 4">
            <a:extLst>
              <a:ext uri="{FF2B5EF4-FFF2-40B4-BE49-F238E27FC236}">
                <a16:creationId xmlns:a16="http://schemas.microsoft.com/office/drawing/2014/main" id="{A88B8998-39FA-44B9-A04D-98A718F69172}"/>
              </a:ext>
            </a:extLst>
          </p:cNvPr>
          <p:cNvSpPr txBox="1"/>
          <p:nvPr/>
        </p:nvSpPr>
        <p:spPr>
          <a:xfrm>
            <a:off x="3998528" y="4475808"/>
            <a:ext cx="3963217" cy="8820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*These are “official Design Patterns” that you will see in Design Patterns Books</a:t>
            </a:r>
          </a:p>
        </p:txBody>
      </p:sp>
    </p:spTree>
    <p:extLst>
      <p:ext uri="{BB962C8B-B14F-4D97-AF65-F5344CB8AC3E}">
        <p14:creationId xmlns:p14="http://schemas.microsoft.com/office/powerpoint/2010/main" val="4189392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F4A04-97B8-CE3D-2855-709EBCFFDD82}"/>
              </a:ext>
            </a:extLst>
          </p:cNvPr>
          <p:cNvSpPr>
            <a:spLocks noGrp="1"/>
          </p:cNvSpPr>
          <p:nvPr>
            <p:ph type="title"/>
          </p:nvPr>
        </p:nvSpPr>
        <p:spPr/>
        <p:txBody>
          <a:bodyPr/>
          <a:lstStyle/>
          <a:p>
            <a:r>
              <a:rPr lang="en-US" dirty="0"/>
              <a:t>Run-to-completion semantics</a:t>
            </a:r>
          </a:p>
        </p:txBody>
      </p:sp>
      <p:sp>
        <p:nvSpPr>
          <p:cNvPr id="4" name="Text Placeholder 3">
            <a:extLst>
              <a:ext uri="{FF2B5EF4-FFF2-40B4-BE49-F238E27FC236}">
                <a16:creationId xmlns:a16="http://schemas.microsoft.com/office/drawing/2014/main" id="{B5E1B4CE-3863-CF19-A3DF-764BEF1C331B}"/>
              </a:ext>
            </a:extLst>
          </p:cNvPr>
          <p:cNvSpPr>
            <a:spLocks noGrp="1"/>
          </p:cNvSpPr>
          <p:nvPr>
            <p:ph idx="1"/>
          </p:nvPr>
        </p:nvSpPr>
        <p:spPr/>
        <p:txBody>
          <a:bodyPr/>
          <a:lstStyle/>
          <a:p>
            <a:r>
              <a:rPr lang="en-US" dirty="0"/>
              <a:t>A computation </a:t>
            </a:r>
            <a:r>
              <a:rPr lang="en-US" dirty="0">
                <a:solidFill>
                  <a:srgbClr val="FF0000"/>
                </a:solidFill>
              </a:rPr>
              <a:t>runs continuously until it is either suspended or completed</a:t>
            </a:r>
            <a:r>
              <a:rPr lang="en-US" dirty="0"/>
              <a:t>.</a:t>
            </a:r>
          </a:p>
          <a:p>
            <a:pPr lvl="1"/>
            <a:r>
              <a:rPr lang="en-US" dirty="0"/>
              <a:t>This means that </a:t>
            </a:r>
            <a:r>
              <a:rPr lang="en-US" b="1" dirty="0"/>
              <a:t>only one </a:t>
            </a:r>
            <a:r>
              <a:rPr lang="en-US" dirty="0"/>
              <a:t>of your computations is running at any time (in addition to whatever asynchronous IO is running)  </a:t>
            </a:r>
          </a:p>
          <a:p>
            <a:r>
              <a:rPr lang="en-US" dirty="0"/>
              <a:t>A computation is suspended when it hits an ‘</a:t>
            </a:r>
            <a:r>
              <a:rPr lang="en-US" dirty="0">
                <a:solidFill>
                  <a:srgbClr val="0070C0"/>
                </a:solidFill>
              </a:rPr>
              <a:t>await</a:t>
            </a:r>
            <a:r>
              <a:rPr lang="en-US" dirty="0"/>
              <a:t>’. The runtime system (node.js, for us) </a:t>
            </a:r>
            <a:r>
              <a:rPr lang="en-US" dirty="0">
                <a:solidFill>
                  <a:srgbClr val="0070C0"/>
                </a:solidFill>
              </a:rPr>
              <a:t>chooses</a:t>
            </a:r>
            <a:r>
              <a:rPr lang="en-US" dirty="0"/>
              <a:t> what to do next. (In addition to whatever asynchronous IO it may be doing).</a:t>
            </a:r>
          </a:p>
        </p:txBody>
      </p:sp>
    </p:spTree>
    <p:extLst>
      <p:ext uri="{BB962C8B-B14F-4D97-AF65-F5344CB8AC3E}">
        <p14:creationId xmlns:p14="http://schemas.microsoft.com/office/powerpoint/2010/main" val="3550346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F2EA87-59EF-BBA9-DC1A-584FF9E62F05}"/>
              </a:ext>
            </a:extLst>
          </p:cNvPr>
          <p:cNvSpPr txBox="1"/>
          <p:nvPr/>
        </p:nvSpPr>
        <p:spPr>
          <a:xfrm>
            <a:off x="706093" y="1554529"/>
            <a:ext cx="10431138" cy="1631216"/>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2000" b="0" dirty="0">
                <a:solidFill>
                  <a:srgbClr val="0000FF"/>
                </a:solidFill>
                <a:effectLst/>
                <a:latin typeface="Consolas" panose="020B0609020204030204" pitchFamily="49" charset="0"/>
              </a:rPr>
              <a:t>async</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requestNumber</a:t>
            </a:r>
            <a:r>
              <a:rPr lang="en-US" sz="2000" b="0" dirty="0" err="1">
                <a:solidFill>
                  <a:srgbClr val="000000"/>
                </a:solidFill>
                <a:effectLst/>
                <a:latin typeface="Consolas" panose="020B0609020204030204" pitchFamily="49" charset="0"/>
              </a:rPr>
              <a:t>:</a:t>
            </a:r>
            <a:r>
              <a:rPr lang="en-US" sz="2000" b="0" dirty="0" err="1">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 {</a:t>
            </a:r>
          </a:p>
          <a:p>
            <a:pPr algn="l"/>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response</a:t>
            </a:r>
            <a:r>
              <a:rPr lang="en-US" sz="2000" b="0" dirty="0">
                <a:solidFill>
                  <a:srgbClr val="000000"/>
                </a:solidFill>
                <a:effectLst/>
                <a:latin typeface="Consolas" panose="020B0609020204030204" pitchFamily="49" charset="0"/>
              </a:rPr>
              <a:t> = </a:t>
            </a:r>
            <a:r>
              <a:rPr lang="en-US" sz="2000" b="0" dirty="0">
                <a:solidFill>
                  <a:srgbClr val="AF00DB"/>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axios</a:t>
            </a:r>
            <a:r>
              <a:rPr lang="en-US" sz="2000" b="0" dirty="0" err="1">
                <a:solidFill>
                  <a:srgbClr val="000000"/>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get</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'https://rest-</a:t>
            </a:r>
            <a:r>
              <a:rPr lang="en-US" sz="2000" b="0" dirty="0" err="1">
                <a:solidFill>
                  <a:srgbClr val="A31515"/>
                </a:solidFill>
                <a:effectLst/>
                <a:latin typeface="Consolas" panose="020B0609020204030204" pitchFamily="49" charset="0"/>
              </a:rPr>
              <a:t>example.covey.town</a:t>
            </a:r>
            <a:r>
              <a:rPr lang="en-US" sz="2000" b="0" dirty="0">
                <a:solidFill>
                  <a:srgbClr val="A31515"/>
                </a:solidFill>
                <a:effectLst/>
                <a:latin typeface="Consolas" panose="020B0609020204030204" pitchFamily="49" charset="0"/>
              </a:rPr>
              <a:t>'</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`For request </a:t>
            </a:r>
            <a:r>
              <a:rPr lang="en-US" sz="2000" b="0" dirty="0">
                <a:solidFill>
                  <a:srgbClr val="0000FF"/>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requestNumber</a:t>
            </a:r>
            <a:r>
              <a:rPr lang="en-US" sz="2000" b="0" dirty="0">
                <a:solidFill>
                  <a:srgbClr val="0000FF"/>
                </a:solidFill>
                <a:effectLst/>
                <a:latin typeface="Consolas" panose="020B0609020204030204" pitchFamily="49" charset="0"/>
              </a:rPr>
              <a:t>}</a:t>
            </a:r>
            <a:r>
              <a:rPr lang="en-US" sz="2000" b="0" dirty="0">
                <a:solidFill>
                  <a:srgbClr val="A31515"/>
                </a:solidFill>
                <a:effectLst/>
                <a:latin typeface="Consolas" panose="020B0609020204030204" pitchFamily="49" charset="0"/>
              </a:rPr>
              <a:t>, server replied: `</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response</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data</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a:t>
            </a:r>
          </a:p>
        </p:txBody>
      </p:sp>
      <p:sp>
        <p:nvSpPr>
          <p:cNvPr id="2" name="Title 1">
            <a:extLst>
              <a:ext uri="{FF2B5EF4-FFF2-40B4-BE49-F238E27FC236}">
                <a16:creationId xmlns:a16="http://schemas.microsoft.com/office/drawing/2014/main" id="{D1ADA5E5-23BE-735D-EF8B-8AEBB3ED4E23}"/>
              </a:ext>
            </a:extLst>
          </p:cNvPr>
          <p:cNvSpPr>
            <a:spLocks noGrp="1"/>
          </p:cNvSpPr>
          <p:nvPr>
            <p:ph type="title"/>
          </p:nvPr>
        </p:nvSpPr>
        <p:spPr/>
        <p:txBody>
          <a:bodyPr/>
          <a:lstStyle/>
          <a:p>
            <a:r>
              <a:rPr lang="en-US" dirty="0"/>
              <a:t>One concurrent computation can wait for the result of another one.</a:t>
            </a:r>
          </a:p>
        </p:txBody>
      </p:sp>
      <p:sp>
        <p:nvSpPr>
          <p:cNvPr id="4" name="Slide Number Placeholder 3">
            <a:extLst>
              <a:ext uri="{FF2B5EF4-FFF2-40B4-BE49-F238E27FC236}">
                <a16:creationId xmlns:a16="http://schemas.microsoft.com/office/drawing/2014/main" id="{76B546A4-9606-96F4-F313-7A77521962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A556EE51-3E02-D2D5-41C8-4B4FD0653992}"/>
              </a:ext>
            </a:extLst>
          </p:cNvPr>
          <p:cNvSpPr>
            <a:spLocks noGrp="1"/>
          </p:cNvSpPr>
          <p:nvPr>
            <p:ph idx="1"/>
          </p:nvPr>
        </p:nvSpPr>
        <p:spPr>
          <a:xfrm>
            <a:off x="1884876" y="3302999"/>
            <a:ext cx="8422248" cy="4351338"/>
          </a:xfrm>
        </p:spPr>
        <p:txBody>
          <a:bodyPr>
            <a:normAutofit/>
          </a:bodyPr>
          <a:lstStyle/>
          <a:p>
            <a:r>
              <a:rPr lang="en-US" sz="2400" b="0" dirty="0" err="1">
                <a:effectLst/>
              </a:rPr>
              <a:t>Axios.get</a:t>
            </a:r>
            <a:r>
              <a:rPr lang="en-US" sz="2400" b="0" dirty="0">
                <a:effectLst/>
              </a:rPr>
              <a:t> is also an async function, so it returns a promise (let’s call it </a:t>
            </a:r>
            <a:r>
              <a:rPr lang="en-US" sz="2400" b="1" dirty="0">
                <a:effectLst/>
              </a:rPr>
              <a:t>p</a:t>
            </a:r>
            <a:r>
              <a:rPr lang="en-US" sz="2400" b="0" dirty="0">
                <a:effectLst/>
              </a:rPr>
              <a:t>)</a:t>
            </a:r>
          </a:p>
          <a:p>
            <a:r>
              <a:rPr lang="en-US" sz="2400" b="0" dirty="0">
                <a:effectLst/>
              </a:rPr>
              <a:t>The </a:t>
            </a:r>
            <a:r>
              <a:rPr lang="en-US" sz="2400" b="1" dirty="0">
                <a:effectLst/>
              </a:rPr>
              <a:t>await</a:t>
            </a:r>
            <a:r>
              <a:rPr lang="en-US" sz="2400" dirty="0">
                <a:effectLst/>
              </a:rPr>
              <a:t> suspends the current computation until the promise </a:t>
            </a:r>
            <a:r>
              <a:rPr lang="en-US" sz="2400" b="1" dirty="0">
                <a:effectLst/>
              </a:rPr>
              <a:t>p</a:t>
            </a:r>
            <a:r>
              <a:rPr lang="en-US" sz="2400" dirty="0">
                <a:effectLst/>
              </a:rPr>
              <a:t> returns.</a:t>
            </a:r>
          </a:p>
          <a:p>
            <a:r>
              <a:rPr lang="en-US" sz="2400" dirty="0">
                <a:effectLst/>
              </a:rPr>
              <a:t>While the current computation is suspended, other computations (including </a:t>
            </a:r>
            <a:r>
              <a:rPr lang="en-US" sz="2400" b="1" dirty="0">
                <a:effectLst/>
              </a:rPr>
              <a:t>p</a:t>
            </a:r>
            <a:r>
              <a:rPr lang="en-US" sz="2400" dirty="0">
                <a:effectLst/>
              </a:rPr>
              <a:t>) can run.</a:t>
            </a:r>
          </a:p>
          <a:p>
            <a:pPr marL="0" indent="0">
              <a:buNone/>
            </a:pPr>
            <a:endParaRPr lang="en-US" sz="2400" b="0" dirty="0">
              <a:effectLst/>
            </a:endParaRPr>
          </a:p>
          <a:p>
            <a:endParaRPr lang="en-US" sz="2400" b="0" dirty="0">
              <a:effectLst/>
            </a:endParaRPr>
          </a:p>
          <a:p>
            <a:pPr marL="0" indent="0">
              <a:buNone/>
            </a:pPr>
            <a:r>
              <a:rPr lang="en-US" sz="2400" dirty="0">
                <a:solidFill>
                  <a:srgbClr val="0000FF"/>
                </a:solidFill>
              </a:rPr>
              <a:t> </a:t>
            </a:r>
            <a:r>
              <a:rPr lang="en-US" sz="2400" b="0" dirty="0">
                <a:solidFill>
                  <a:srgbClr val="0000FF"/>
                </a:solidFill>
                <a:effectLst/>
              </a:rPr>
              <a:t> </a:t>
            </a:r>
            <a:endParaRPr lang="en-US" sz="2400" dirty="0"/>
          </a:p>
        </p:txBody>
      </p:sp>
      <p:sp>
        <p:nvSpPr>
          <p:cNvPr id="6" name="Rectangle: Rounded Corners 5">
            <a:extLst>
              <a:ext uri="{FF2B5EF4-FFF2-40B4-BE49-F238E27FC236}">
                <a16:creationId xmlns:a16="http://schemas.microsoft.com/office/drawing/2014/main" id="{F73F64E5-968B-BEA4-0C94-5BE1AE40B12F}"/>
              </a:ext>
            </a:extLst>
          </p:cNvPr>
          <p:cNvSpPr/>
          <p:nvPr/>
        </p:nvSpPr>
        <p:spPr>
          <a:xfrm>
            <a:off x="3639192" y="1828800"/>
            <a:ext cx="859315" cy="519303"/>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193774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D39F5-643D-BB20-5928-E0CBC1057746}"/>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82D7EBF8-3327-9402-0343-155397C3C40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67985D7-319F-CFFF-24B9-7C57E70FB3A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512FD97-DFA1-0DA5-29A6-EA1DF76FD696}"/>
              </a:ext>
            </a:extLst>
          </p:cNvPr>
          <p:cNvSpPr txBox="1"/>
          <p:nvPr/>
        </p:nvSpPr>
        <p:spPr>
          <a:xfrm>
            <a:off x="1035586" y="1927952"/>
            <a:ext cx="6290631" cy="1501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7" name="TextBox 6">
            <a:extLst>
              <a:ext uri="{FF2B5EF4-FFF2-40B4-BE49-F238E27FC236}">
                <a16:creationId xmlns:a16="http://schemas.microsoft.com/office/drawing/2014/main" id="{A72B653F-6546-D11D-87EB-9FDD66B6FC90}"/>
              </a:ext>
            </a:extLst>
          </p:cNvPr>
          <p:cNvSpPr txBox="1"/>
          <p:nvPr/>
        </p:nvSpPr>
        <p:spPr>
          <a:xfrm>
            <a:off x="838200" y="1631794"/>
            <a:ext cx="6896560" cy="2554545"/>
          </a:xfrm>
          <a:prstGeom prst="rect">
            <a:avLst/>
          </a:prstGeom>
          <a:no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2000" b="0" dirty="0">
                <a:solidFill>
                  <a:srgbClr val="0000FF"/>
                </a:solidFill>
                <a:effectLst/>
                <a:latin typeface="Consolas" panose="020B0609020204030204" pitchFamily="49" charset="0"/>
              </a:rPr>
              <a:t>async</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makeThreeSimpleRequests</a:t>
            </a:r>
            <a:r>
              <a:rPr lang="en-US" sz="2000" b="0" dirty="0">
                <a:solidFill>
                  <a:srgbClr val="000000"/>
                </a:solidFill>
                <a:effectLst/>
                <a:latin typeface="Consolas" panose="020B0609020204030204" pitchFamily="49" charset="0"/>
              </a:rPr>
              <a:t>() {</a:t>
            </a:r>
          </a:p>
          <a:p>
            <a:pPr algn="l"/>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"Three requests made"</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a:t>
            </a:r>
          </a:p>
          <a:p>
            <a:pPr algn="l"/>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makeThreeSimpleRequests</a:t>
            </a:r>
            <a:r>
              <a:rPr lang="en-US" sz="200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EEB0647A-FD84-88CA-AE13-A167A669C61B}"/>
              </a:ext>
            </a:extLst>
          </p:cNvPr>
          <p:cNvSpPr txBox="1"/>
          <p:nvPr/>
        </p:nvSpPr>
        <p:spPr>
          <a:xfrm>
            <a:off x="502932" y="4641405"/>
            <a:ext cx="10916928" cy="1477328"/>
          </a:xfrm>
          <a:prstGeom prst="rect">
            <a:avLst/>
          </a:prstGeom>
          <a:no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l">
              <a:defRPr sz="2400">
                <a:solidFill>
                  <a:srgbClr val="795E26"/>
                </a:solidFill>
                <a:latin typeface="Consolas" panose="020B0609020204030204" pitchFamily="49" charset="0"/>
              </a:defRPr>
            </a:lvl1pPr>
          </a:lstStyle>
          <a:p>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npx</a:t>
            </a:r>
            <a:r>
              <a:rPr lang="en-US" sz="1800" dirty="0">
                <a:solidFill>
                  <a:prstClr val="black"/>
                </a:solidFill>
                <a:latin typeface="Lucida Console" panose="020B0609040504020204" pitchFamily="49" charset="0"/>
              </a:rPr>
              <a:t> </a:t>
            </a:r>
            <a:r>
              <a:rPr lang="en-US" sz="1800" dirty="0" err="1">
                <a:solidFill>
                  <a:prstClr val="black"/>
                </a:solidFill>
                <a:latin typeface="Lucida Console" panose="020B0609040504020204" pitchFamily="49" charset="0"/>
              </a:rPr>
              <a:t>ts</a:t>
            </a:r>
            <a:r>
              <a:rPr lang="en-US" sz="1800" dirty="0">
                <a:solidFill>
                  <a:prstClr val="black"/>
                </a:solidFill>
                <a:latin typeface="Lucida Console" panose="020B0609040504020204" pitchFamily="49" charset="0"/>
              </a:rPr>
              <a:t>-node example2.ts</a:t>
            </a:r>
          </a:p>
          <a:p>
            <a:r>
              <a:rPr lang="en-US" sz="1800" dirty="0">
                <a:solidFill>
                  <a:prstClr val="black"/>
                </a:solidFill>
                <a:latin typeface="Lucida Console" panose="020B0609040504020204" pitchFamily="49" charset="0"/>
              </a:rPr>
              <a:t>Three requests made</a:t>
            </a:r>
          </a:p>
          <a:p>
            <a:r>
              <a:rPr lang="en-US" sz="1800" dirty="0">
                <a:solidFill>
                  <a:prstClr val="black"/>
                </a:solidFill>
                <a:latin typeface="Lucida Console" panose="020B0609040504020204" pitchFamily="49" charset="0"/>
              </a:rPr>
              <a:t>For request 2, server replied:  This is GET number 280 on the current server</a:t>
            </a:r>
          </a:p>
          <a:p>
            <a:r>
              <a:rPr lang="en-US" sz="1800" dirty="0">
                <a:solidFill>
                  <a:prstClr val="black"/>
                </a:solidFill>
                <a:latin typeface="Lucida Console" panose="020B0609040504020204" pitchFamily="49" charset="0"/>
              </a:rPr>
              <a:t>For request 3, server replied:  This is GET number 281 on the current server</a:t>
            </a:r>
          </a:p>
          <a:p>
            <a:r>
              <a:rPr lang="en-US" sz="1800" dirty="0">
                <a:solidFill>
                  <a:prstClr val="black"/>
                </a:solidFill>
                <a:latin typeface="Lucida Console" panose="020B0609040504020204" pitchFamily="49" charset="0"/>
              </a:rPr>
              <a:t>For request 1, server replied:  This is GET number 282 on the current server</a:t>
            </a:r>
          </a:p>
        </p:txBody>
      </p:sp>
      <p:sp>
        <p:nvSpPr>
          <p:cNvPr id="9" name="Arrow: Down 8">
            <a:extLst>
              <a:ext uri="{FF2B5EF4-FFF2-40B4-BE49-F238E27FC236}">
                <a16:creationId xmlns:a16="http://schemas.microsoft.com/office/drawing/2014/main" id="{C5D43409-349B-BD6B-9FBC-06D3B09E95A8}"/>
              </a:ext>
            </a:extLst>
          </p:cNvPr>
          <p:cNvSpPr/>
          <p:nvPr/>
        </p:nvSpPr>
        <p:spPr>
          <a:xfrm>
            <a:off x="3945729" y="4193266"/>
            <a:ext cx="710588" cy="578461"/>
          </a:xfrm>
          <a:prstGeom prst="down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428683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64EE9B-4B22-4D9D-95F2-CAEA65667548}"/>
              </a:ext>
            </a:extLst>
          </p:cNvPr>
          <p:cNvSpPr>
            <a:spLocks noGrp="1"/>
          </p:cNvSpPr>
          <p:nvPr>
            <p:ph type="sldNum" sz="quarter" idx="12"/>
          </p:nvPr>
        </p:nvSpPr>
        <p:spPr/>
        <p:txBody>
          <a:bodyPr/>
          <a:lstStyle/>
          <a:p>
            <a:fld id="{20F37917-FD3A-4669-9018-DA04BCDD3D75}" type="slidenum">
              <a:rPr lang="en-US" smtClean="0"/>
              <a:t>2</a:t>
            </a:fld>
            <a:endParaRPr lang="en-US"/>
          </a:p>
        </p:txBody>
      </p:sp>
      <p:sp>
        <p:nvSpPr>
          <p:cNvPr id="5" name="Title 4">
            <a:extLst>
              <a:ext uri="{FF2B5EF4-FFF2-40B4-BE49-F238E27FC236}">
                <a16:creationId xmlns:a16="http://schemas.microsoft.com/office/drawing/2014/main" id="{65F9897E-4DE5-4258-B3FD-2BB8BE4A3DCA}"/>
              </a:ext>
            </a:extLst>
          </p:cNvPr>
          <p:cNvSpPr>
            <a:spLocks noGrp="1"/>
          </p:cNvSpPr>
          <p:nvPr>
            <p:ph type="title" idx="4294967295"/>
          </p:nvPr>
        </p:nvSpPr>
        <p:spPr>
          <a:xfrm>
            <a:off x="162560" y="1645920"/>
            <a:ext cx="4632960" cy="3484880"/>
          </a:xfrm>
        </p:spPr>
        <p:txBody>
          <a:bodyPr>
            <a:normAutofit fontScale="90000"/>
          </a:bodyPr>
          <a:lstStyle/>
          <a:p>
            <a:r>
              <a:rPr lang="en-US" dirty="0"/>
              <a:t>Software Engineering encompasses the entire software development life cycle</a:t>
            </a:r>
          </a:p>
        </p:txBody>
      </p:sp>
      <p:graphicFrame>
        <p:nvGraphicFramePr>
          <p:cNvPr id="6" name="Diagram 5">
            <a:extLst>
              <a:ext uri="{FF2B5EF4-FFF2-40B4-BE49-F238E27FC236}">
                <a16:creationId xmlns:a16="http://schemas.microsoft.com/office/drawing/2014/main" id="{3C58AE1F-7F31-4E49-8071-F3E4503FBC8E}"/>
              </a:ext>
            </a:extLst>
          </p:cNvPr>
          <p:cNvGraphicFramePr/>
          <p:nvPr>
            <p:extLst>
              <p:ext uri="{D42A27DB-BD31-4B8C-83A1-F6EECF244321}">
                <p14:modId xmlns:p14="http://schemas.microsoft.com/office/powerpoint/2010/main" val="484519842"/>
              </p:ext>
            </p:extLst>
          </p:nvPr>
        </p:nvGraphicFramePr>
        <p:xfrm>
          <a:off x="4561840" y="833120"/>
          <a:ext cx="7630160" cy="5191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a:extLst>
              <a:ext uri="{FF2B5EF4-FFF2-40B4-BE49-F238E27FC236}">
                <a16:creationId xmlns:a16="http://schemas.microsoft.com/office/drawing/2014/main" id="{7150E169-B8BD-4052-A80E-E38069179F86}"/>
              </a:ext>
            </a:extLst>
          </p:cNvPr>
          <p:cNvCxnSpPr/>
          <p:nvPr/>
        </p:nvCxnSpPr>
        <p:spPr>
          <a:xfrm>
            <a:off x="4937760" y="385011"/>
            <a:ext cx="0" cy="60831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713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DA5E5-23BE-735D-EF8B-8AEBB3ED4E23}"/>
              </a:ext>
            </a:extLst>
          </p:cNvPr>
          <p:cNvSpPr>
            <a:spLocks noGrp="1"/>
          </p:cNvSpPr>
          <p:nvPr>
            <p:ph type="title"/>
          </p:nvPr>
        </p:nvSpPr>
        <p:spPr/>
        <p:txBody>
          <a:bodyPr/>
          <a:lstStyle/>
          <a:p>
            <a:r>
              <a:rPr lang="en-US" dirty="0"/>
              <a:t>Awaiting a promise prevents your method from continuing</a:t>
            </a:r>
          </a:p>
        </p:txBody>
      </p:sp>
      <p:sp>
        <p:nvSpPr>
          <p:cNvPr id="4" name="Slide Number Placeholder 3">
            <a:extLst>
              <a:ext uri="{FF2B5EF4-FFF2-40B4-BE49-F238E27FC236}">
                <a16:creationId xmlns:a16="http://schemas.microsoft.com/office/drawing/2014/main" id="{76B546A4-9606-96F4-F313-7A77521962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914EDD-2D38-EC82-7738-4D1396C604E6}"/>
              </a:ext>
            </a:extLst>
          </p:cNvPr>
          <p:cNvSpPr txBox="1"/>
          <p:nvPr/>
        </p:nvSpPr>
        <p:spPr>
          <a:xfrm>
            <a:off x="838201" y="1595890"/>
            <a:ext cx="10387988" cy="2554545"/>
          </a:xfrm>
          <a:prstGeom prst="rect">
            <a:avLst/>
          </a:prstGeom>
          <a:no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2000" b="0" dirty="0">
                <a:solidFill>
                  <a:srgbClr val="0000FF"/>
                </a:solidFill>
                <a:effectLst/>
                <a:latin typeface="Consolas" panose="020B0609020204030204" pitchFamily="49" charset="0"/>
              </a:rPr>
              <a:t>async</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makeThreeSerialRequests</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Promise</a:t>
            </a:r>
            <a:r>
              <a:rPr lang="en-US" sz="2000" b="0" dirty="0">
                <a:solidFill>
                  <a:srgbClr val="0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void</a:t>
            </a:r>
            <a:r>
              <a:rPr lang="en-US" sz="2000" b="0" dirty="0">
                <a:solidFill>
                  <a:srgbClr val="000000"/>
                </a:solidFill>
                <a:effectLst/>
                <a:latin typeface="Consolas" panose="020B0609020204030204" pitchFamily="49" charset="0"/>
              </a:rPr>
              <a:t>&gt; {</a:t>
            </a:r>
          </a:p>
          <a:p>
            <a:pPr algn="l"/>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'Heard back from all of the requests'</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a:t>
            </a:r>
          </a:p>
          <a:p>
            <a:pPr algn="l"/>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makeThreeSerialRequests</a:t>
            </a:r>
            <a:r>
              <a:rPr lang="en-US" sz="200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CF2BAC3C-B7C6-4351-F8BA-E62094EEBBBD}"/>
              </a:ext>
            </a:extLst>
          </p:cNvPr>
          <p:cNvSpPr txBox="1"/>
          <p:nvPr/>
        </p:nvSpPr>
        <p:spPr>
          <a:xfrm>
            <a:off x="838201" y="4413151"/>
            <a:ext cx="10706099" cy="1477328"/>
          </a:xfrm>
          <a:prstGeom prst="rect">
            <a:avLst/>
          </a:prstGeom>
          <a:no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l">
              <a:defRPr sz="2400">
                <a:solidFill>
                  <a:srgbClr val="795E26"/>
                </a:solidFill>
                <a:latin typeface="Consolas" panose="020B0609020204030204" pitchFamily="49" charset="0"/>
              </a:defRPr>
            </a:lvl1pPr>
          </a:lstStyle>
          <a:p>
            <a:r>
              <a:rPr lang="en-US" sz="1800" dirty="0">
                <a:solidFill>
                  <a:prstClr val="black"/>
                </a:solidFill>
                <a:latin typeface="Lucida Console" panose="020B0609040504020204" pitchFamily="49" charset="0"/>
              </a:rPr>
              <a:t>For request 1, server replied:  This is GET number 37 on the current server</a:t>
            </a:r>
          </a:p>
          <a:p>
            <a:r>
              <a:rPr lang="en-US" sz="1800" dirty="0">
                <a:solidFill>
                  <a:prstClr val="black"/>
                </a:solidFill>
                <a:latin typeface="Lucida Console" panose="020B0609040504020204" pitchFamily="49" charset="0"/>
              </a:rPr>
              <a:t>For request 2, server replied:  This is GET number 38 on the current server</a:t>
            </a:r>
          </a:p>
          <a:p>
            <a:r>
              <a:rPr lang="en-US" sz="1800" dirty="0">
                <a:solidFill>
                  <a:prstClr val="black"/>
                </a:solidFill>
                <a:latin typeface="Lucida Console" panose="020B0609040504020204" pitchFamily="49" charset="0"/>
              </a:rPr>
              <a:t>For request 3, server replied:  This is GET number 39 on the current server</a:t>
            </a:r>
          </a:p>
          <a:p>
            <a:r>
              <a:rPr lang="en-US" sz="1800" dirty="0">
                <a:solidFill>
                  <a:prstClr val="black"/>
                </a:solidFill>
                <a:latin typeface="Lucida Console" panose="020B0609040504020204" pitchFamily="49" charset="0"/>
              </a:rPr>
              <a:t>Heard back from all of the requests</a:t>
            </a:r>
          </a:p>
          <a:p>
            <a:r>
              <a:rPr lang="en-US" sz="1800" dirty="0">
                <a:solidFill>
                  <a:prstClr val="black"/>
                </a:solidFill>
                <a:latin typeface="Lucida Console" panose="020B0609040504020204" pitchFamily="49" charset="0"/>
              </a:rPr>
              <a:t>Elapsed time: 364.0822000205517 milliseconds</a:t>
            </a:r>
          </a:p>
        </p:txBody>
      </p:sp>
      <p:sp>
        <p:nvSpPr>
          <p:cNvPr id="12" name="Arrow: Down 11">
            <a:extLst>
              <a:ext uri="{FF2B5EF4-FFF2-40B4-BE49-F238E27FC236}">
                <a16:creationId xmlns:a16="http://schemas.microsoft.com/office/drawing/2014/main" id="{17F21303-1FB8-D831-C3AD-AFAECF4EACED}"/>
              </a:ext>
            </a:extLst>
          </p:cNvPr>
          <p:cNvSpPr/>
          <p:nvPr/>
        </p:nvSpPr>
        <p:spPr>
          <a:xfrm>
            <a:off x="5480662" y="3804909"/>
            <a:ext cx="710588" cy="578461"/>
          </a:xfrm>
          <a:prstGeom prst="down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428863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A7E9-8FE6-9D62-342E-CF2D894BE48B}"/>
              </a:ext>
            </a:extLst>
          </p:cNvPr>
          <p:cNvSpPr>
            <a:spLocks noGrp="1"/>
          </p:cNvSpPr>
          <p:nvPr>
            <p:ph type="title"/>
          </p:nvPr>
        </p:nvSpPr>
        <p:spPr/>
        <p:txBody>
          <a:bodyPr/>
          <a:lstStyle/>
          <a:p>
            <a:r>
              <a:rPr lang="en-US" dirty="0" err="1"/>
              <a:t>Promise.all</a:t>
            </a:r>
            <a:r>
              <a:rPr lang="en-US" dirty="0"/>
              <a:t> starts several promises concurrently</a:t>
            </a:r>
          </a:p>
        </p:txBody>
      </p:sp>
      <p:sp>
        <p:nvSpPr>
          <p:cNvPr id="4" name="Slide Number Placeholder 3">
            <a:extLst>
              <a:ext uri="{FF2B5EF4-FFF2-40B4-BE49-F238E27FC236}">
                <a16:creationId xmlns:a16="http://schemas.microsoft.com/office/drawing/2014/main" id="{56602B34-A116-84B7-4032-DC563580C85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1FEDCBE-5B9E-724C-02E1-8F24450178AC}"/>
              </a:ext>
            </a:extLst>
          </p:cNvPr>
          <p:cNvSpPr txBox="1"/>
          <p:nvPr/>
        </p:nvSpPr>
        <p:spPr>
          <a:xfrm>
            <a:off x="838200" y="1717036"/>
            <a:ext cx="9686925" cy="2943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r>
              <a:rPr lang="en-US" sz="2000" b="0" dirty="0">
                <a:solidFill>
                  <a:srgbClr val="0000FF"/>
                </a:solidFill>
                <a:effectLst/>
                <a:latin typeface="Consolas" panose="020B0609020204030204" pitchFamily="49" charset="0"/>
              </a:rPr>
              <a:t>async</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makeThreeConcurrentRequests</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Promise</a:t>
            </a:r>
            <a:r>
              <a:rPr lang="en-US" sz="2000" b="0" dirty="0">
                <a:solidFill>
                  <a:srgbClr val="0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void</a:t>
            </a:r>
            <a:r>
              <a:rPr lang="en-US" sz="2000" b="0" dirty="0">
                <a:solidFill>
                  <a:srgbClr val="000000"/>
                </a:solidFill>
                <a:effectLst/>
                <a:latin typeface="Consolas" panose="020B0609020204030204" pitchFamily="49" charset="0"/>
              </a:rPr>
              <a:t>&gt; {</a:t>
            </a:r>
          </a:p>
          <a:p>
            <a:pPr algn="l"/>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Promise</a:t>
            </a:r>
            <a:r>
              <a:rPr lang="en-US" sz="2000" b="0" dirty="0" err="1">
                <a:solidFill>
                  <a:srgbClr val="000000"/>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all</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p>
          <a:p>
            <a:pPr algn="l"/>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'Heard back from all of the requests'</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a:t>
            </a:r>
          </a:p>
        </p:txBody>
      </p:sp>
      <p:sp>
        <p:nvSpPr>
          <p:cNvPr id="7" name="Rectangle: Rounded Corners 6">
            <a:extLst>
              <a:ext uri="{FF2B5EF4-FFF2-40B4-BE49-F238E27FC236}">
                <a16:creationId xmlns:a16="http://schemas.microsoft.com/office/drawing/2014/main" id="{762A3C88-75C1-19AE-F396-A1956F8D411B}"/>
              </a:ext>
            </a:extLst>
          </p:cNvPr>
          <p:cNvSpPr/>
          <p:nvPr/>
        </p:nvSpPr>
        <p:spPr>
          <a:xfrm>
            <a:off x="2113287" y="1960035"/>
            <a:ext cx="2125337" cy="519303"/>
          </a:xfrm>
          <a:prstGeom prst="round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9" name="Content Placeholder 2">
            <a:extLst>
              <a:ext uri="{FF2B5EF4-FFF2-40B4-BE49-F238E27FC236}">
                <a16:creationId xmlns:a16="http://schemas.microsoft.com/office/drawing/2014/main" id="{DA07F616-1AF9-6A04-B980-C36F39EF3C73}"/>
              </a:ext>
            </a:extLst>
          </p:cNvPr>
          <p:cNvSpPr txBox="1">
            <a:spLocks/>
          </p:cNvSpPr>
          <p:nvPr/>
        </p:nvSpPr>
        <p:spPr>
          <a:xfrm>
            <a:off x="838200" y="4549731"/>
            <a:ext cx="8382000" cy="1518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err="1"/>
              <a:t>Promise.all</a:t>
            </a:r>
            <a:r>
              <a:rPr lang="en-US" sz="2400" b="1" dirty="0"/>
              <a:t> </a:t>
            </a:r>
            <a:r>
              <a:rPr lang="en-US" sz="2400" dirty="0"/>
              <a:t>takes a list of promises and runs them all concurrently.</a:t>
            </a:r>
          </a:p>
          <a:p>
            <a:r>
              <a:rPr lang="en-US" sz="2400" dirty="0"/>
              <a:t>It finishes when all the promises have finished.</a:t>
            </a:r>
          </a:p>
        </p:txBody>
      </p:sp>
    </p:spTree>
    <p:extLst>
      <p:ext uri="{BB962C8B-B14F-4D97-AF65-F5344CB8AC3E}">
        <p14:creationId xmlns:p14="http://schemas.microsoft.com/office/powerpoint/2010/main" val="405805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DA5E5-23BE-735D-EF8B-8AEBB3ED4E23}"/>
              </a:ext>
            </a:extLst>
          </p:cNvPr>
          <p:cNvSpPr>
            <a:spLocks noGrp="1"/>
          </p:cNvSpPr>
          <p:nvPr>
            <p:ph type="title"/>
          </p:nvPr>
        </p:nvSpPr>
        <p:spPr/>
        <p:txBody>
          <a:bodyPr/>
          <a:lstStyle/>
          <a:p>
            <a:r>
              <a:rPr lang="en-US" dirty="0" err="1"/>
              <a:t>Promise.all</a:t>
            </a:r>
            <a:r>
              <a:rPr lang="en-US" dirty="0"/>
              <a:t> allows for concurrency</a:t>
            </a:r>
          </a:p>
        </p:txBody>
      </p:sp>
      <p:sp>
        <p:nvSpPr>
          <p:cNvPr id="4" name="Slide Number Placeholder 3">
            <a:extLst>
              <a:ext uri="{FF2B5EF4-FFF2-40B4-BE49-F238E27FC236}">
                <a16:creationId xmlns:a16="http://schemas.microsoft.com/office/drawing/2014/main" id="{76B546A4-9606-96F4-F313-7A77521962A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F914EDD-2D38-EC82-7738-4D1396C604E6}"/>
              </a:ext>
            </a:extLst>
          </p:cNvPr>
          <p:cNvSpPr txBox="1"/>
          <p:nvPr/>
        </p:nvSpPr>
        <p:spPr>
          <a:xfrm>
            <a:off x="838201" y="1595890"/>
            <a:ext cx="10387988" cy="3170099"/>
          </a:xfrm>
          <a:prstGeom prst="rect">
            <a:avLst/>
          </a:prstGeom>
          <a:no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2000" b="0" dirty="0">
                <a:solidFill>
                  <a:srgbClr val="0000FF"/>
                </a:solidFill>
                <a:effectLst/>
                <a:latin typeface="Consolas" panose="020B0609020204030204" pitchFamily="49" charset="0"/>
              </a:rPr>
              <a:t>async</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makeThreeConcurrentRequests</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Promise</a:t>
            </a:r>
            <a:r>
              <a:rPr lang="en-US" sz="2000" b="0" dirty="0">
                <a:solidFill>
                  <a:srgbClr val="0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void</a:t>
            </a:r>
            <a:r>
              <a:rPr lang="en-US" sz="2000" b="0" dirty="0">
                <a:solidFill>
                  <a:srgbClr val="000000"/>
                </a:solidFill>
                <a:effectLst/>
                <a:latin typeface="Consolas" panose="020B0609020204030204" pitchFamily="49" charset="0"/>
              </a:rPr>
              <a:t>&gt; {</a:t>
            </a:r>
          </a:p>
          <a:p>
            <a:pPr algn="l"/>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Promise</a:t>
            </a:r>
            <a:r>
              <a:rPr lang="en-US" sz="2000" b="0" dirty="0" err="1">
                <a:solidFill>
                  <a:srgbClr val="000000"/>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all</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makeOneGetRequest</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    ])</a:t>
            </a:r>
          </a:p>
          <a:p>
            <a:pPr algn="l"/>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'Heard back from all of the requests'</a:t>
            </a:r>
            <a:r>
              <a:rPr lang="en-US" sz="2000" b="0" dirty="0">
                <a:solidFill>
                  <a:srgbClr val="000000"/>
                </a:solidFill>
                <a:effectLst/>
                <a:latin typeface="Consolas" panose="020B0609020204030204" pitchFamily="49" charset="0"/>
              </a:rPr>
              <a:t>)</a:t>
            </a:r>
          </a:p>
          <a:p>
            <a:pPr algn="l"/>
            <a:r>
              <a:rPr lang="en-US" sz="2000" b="0" dirty="0">
                <a:solidFill>
                  <a:srgbClr val="000000"/>
                </a:solidFill>
                <a:effectLst/>
                <a:latin typeface="Consolas" panose="020B0609020204030204" pitchFamily="49" charset="0"/>
              </a:rPr>
              <a:t>}</a:t>
            </a:r>
          </a:p>
          <a:p>
            <a:pPr algn="l"/>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makeThreeConcurrentRequests</a:t>
            </a:r>
            <a:r>
              <a:rPr lang="en-US" sz="2000"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CF2BAC3C-B7C6-4351-F8BA-E62094EEBBBD}"/>
              </a:ext>
            </a:extLst>
          </p:cNvPr>
          <p:cNvSpPr txBox="1"/>
          <p:nvPr/>
        </p:nvSpPr>
        <p:spPr>
          <a:xfrm>
            <a:off x="838200" y="5064660"/>
            <a:ext cx="10706099" cy="1477328"/>
          </a:xfrm>
          <a:prstGeom prst="rect">
            <a:avLst/>
          </a:prstGeom>
          <a:no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algn="l">
              <a:defRPr sz="2400">
                <a:solidFill>
                  <a:srgbClr val="795E26"/>
                </a:solidFill>
                <a:latin typeface="Consolas" panose="020B0609020204030204" pitchFamily="49" charset="0"/>
              </a:defRPr>
            </a:lvl1pPr>
          </a:lstStyle>
          <a:p>
            <a:r>
              <a:rPr lang="en-US" sz="1800" dirty="0">
                <a:solidFill>
                  <a:prstClr val="black"/>
                </a:solidFill>
                <a:latin typeface="Lucida Console" panose="020B0609040504020204" pitchFamily="49" charset="0"/>
              </a:rPr>
              <a:t>For request 2, server replied:  This is GET number 58 on the current server</a:t>
            </a:r>
          </a:p>
          <a:p>
            <a:r>
              <a:rPr lang="en-US" sz="1800" dirty="0">
                <a:solidFill>
                  <a:prstClr val="black"/>
                </a:solidFill>
                <a:latin typeface="Lucida Console" panose="020B0609040504020204" pitchFamily="49" charset="0"/>
              </a:rPr>
              <a:t>For request 1, server replied:  This is GET number 59 on the current server</a:t>
            </a:r>
          </a:p>
          <a:p>
            <a:r>
              <a:rPr lang="en-US" sz="1800" dirty="0">
                <a:solidFill>
                  <a:prstClr val="black"/>
                </a:solidFill>
                <a:latin typeface="Lucida Console" panose="020B0609040504020204" pitchFamily="49" charset="0"/>
              </a:rPr>
              <a:t>For request 3, server replied:  This is GET number 60 on the current server</a:t>
            </a:r>
          </a:p>
          <a:p>
            <a:r>
              <a:rPr lang="en-US" sz="1800" dirty="0">
                <a:solidFill>
                  <a:prstClr val="black"/>
                </a:solidFill>
                <a:latin typeface="Lucida Console" panose="020B0609040504020204" pitchFamily="49" charset="0"/>
              </a:rPr>
              <a:t>Heard back from all of the requests</a:t>
            </a:r>
          </a:p>
          <a:p>
            <a:r>
              <a:rPr lang="en-US" sz="1800" dirty="0">
                <a:solidFill>
                  <a:prstClr val="black"/>
                </a:solidFill>
                <a:latin typeface="Lucida Console" panose="020B0609040504020204" pitchFamily="49" charset="0"/>
              </a:rPr>
              <a:t>Elapsed time: 203.7674999833107 milliseconds</a:t>
            </a:r>
          </a:p>
        </p:txBody>
      </p:sp>
      <p:sp>
        <p:nvSpPr>
          <p:cNvPr id="12" name="Arrow: Down 11">
            <a:extLst>
              <a:ext uri="{FF2B5EF4-FFF2-40B4-BE49-F238E27FC236}">
                <a16:creationId xmlns:a16="http://schemas.microsoft.com/office/drawing/2014/main" id="{17F21303-1FB8-D831-C3AD-AFAECF4EACED}"/>
              </a:ext>
            </a:extLst>
          </p:cNvPr>
          <p:cNvSpPr/>
          <p:nvPr/>
        </p:nvSpPr>
        <p:spPr>
          <a:xfrm>
            <a:off x="5480662" y="3804909"/>
            <a:ext cx="710588" cy="578461"/>
          </a:xfrm>
          <a:prstGeom prst="down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6851773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sync function axiosAwaitExample() {…">
            <a:extLst>
              <a:ext uri="{FF2B5EF4-FFF2-40B4-BE49-F238E27FC236}">
                <a16:creationId xmlns:a16="http://schemas.microsoft.com/office/drawing/2014/main" id="{61604F25-F0FD-6F48-9683-8847BF1D0DAB}"/>
              </a:ext>
            </a:extLst>
          </p:cNvPr>
          <p:cNvSpPr txBox="1"/>
          <p:nvPr/>
        </p:nvSpPr>
        <p:spPr>
          <a:xfrm>
            <a:off x="5657701" y="2686579"/>
            <a:ext cx="6534299" cy="2267287"/>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a:r>
              <a:rPr lang="en-US" sz="1600" b="0" dirty="0">
                <a:solidFill>
                  <a:srgbClr val="0000F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makeThreeConcurrentRequests</a:t>
            </a:r>
            <a:r>
              <a:rPr lang="en-US" sz="1600" b="0" dirty="0">
                <a:solidFill>
                  <a:srgbClr val="000000"/>
                </a:solidFill>
                <a:effectLst/>
                <a:latin typeface="Consolas" panose="020B0609020204030204" pitchFamily="49" charset="0"/>
              </a:rPr>
              <a:t>(): </a:t>
            </a:r>
            <a:r>
              <a:rPr lang="en-US" sz="1600" b="0" dirty="0">
                <a:solidFill>
                  <a:srgbClr val="267F99"/>
                </a:solidFill>
                <a:effectLst/>
                <a:latin typeface="Consolas" panose="020B0609020204030204" pitchFamily="49" charset="0"/>
              </a:rPr>
              <a:t>Promise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void</a:t>
            </a:r>
            <a:r>
              <a:rPr lang="en-US" sz="1600" b="0" dirty="0">
                <a:solidFill>
                  <a:srgbClr val="000000"/>
                </a:solidFill>
                <a:effectLst/>
                <a:latin typeface="Consolas" panose="020B0609020204030204" pitchFamily="49" charset="0"/>
              </a:rPr>
              <a:t>&gt; {</a:t>
            </a:r>
          </a:p>
          <a:p>
            <a:pPr algn="l"/>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await</a:t>
            </a:r>
            <a:r>
              <a:rPr lang="en-US" sz="1600" b="0" dirty="0">
                <a:solidFill>
                  <a:srgbClr val="000000"/>
                </a:solidFill>
                <a:effectLst/>
                <a:latin typeface="Consolas" panose="020B0609020204030204" pitchFamily="49" charset="0"/>
              </a:rPr>
              <a:t> </a:t>
            </a:r>
            <a:r>
              <a:rPr lang="en-US" sz="1600" b="0" dirty="0" err="1">
                <a:solidFill>
                  <a:srgbClr val="267F99"/>
                </a:solidFill>
                <a:effectLst/>
                <a:latin typeface="Consolas" panose="020B0609020204030204" pitchFamily="49" charset="0"/>
              </a:rPr>
              <a:t>Promise</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all</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p>
          <a:p>
            <a:pPr algn="l"/>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console</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log</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'Heard back from all of the requests'</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a:t>
            </a:r>
          </a:p>
        </p:txBody>
      </p:sp>
      <p:sp>
        <p:nvSpPr>
          <p:cNvPr id="252" name="Asynchronous Programming in JS/TS"/>
          <p:cNvSpPr txBox="1">
            <a:spLocks noGrp="1"/>
          </p:cNvSpPr>
          <p:nvPr>
            <p:ph type="title"/>
          </p:nvPr>
        </p:nvSpPr>
        <p:spPr>
          <a:prstGeom prst="rect">
            <a:avLst/>
          </a:prstGeom>
        </p:spPr>
        <p:txBody>
          <a:bodyPr>
            <a:normAutofit/>
          </a:bodyPr>
          <a:lstStyle/>
          <a:p>
            <a:r>
              <a:rPr lang="en-US" dirty="0"/>
              <a:t>Visualizing </a:t>
            </a:r>
            <a:r>
              <a:rPr lang="en-US" dirty="0" err="1"/>
              <a:t>Promise.all</a:t>
            </a:r>
            <a:r>
              <a:rPr lang="en-US" dirty="0"/>
              <a:t> (1)</a:t>
            </a:r>
            <a:endParaRPr dirty="0"/>
          </a:p>
        </p:txBody>
      </p:sp>
      <p:sp>
        <p:nvSpPr>
          <p:cNvPr id="4" name="TextBox 3">
            <a:extLst>
              <a:ext uri="{FF2B5EF4-FFF2-40B4-BE49-F238E27FC236}">
                <a16:creationId xmlns:a16="http://schemas.microsoft.com/office/drawing/2014/main" id="{BCD6FF73-1CFA-4A4B-A672-FDDAEB3149A5}"/>
              </a:ext>
            </a:extLst>
          </p:cNvPr>
          <p:cNvSpPr txBox="1"/>
          <p:nvPr/>
        </p:nvSpPr>
        <p:spPr>
          <a:xfrm>
            <a:off x="1390610" y="3820223"/>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9" name="async function axiosAwaitExample() {…">
            <a:extLst>
              <a:ext uri="{FF2B5EF4-FFF2-40B4-BE49-F238E27FC236}">
                <a16:creationId xmlns:a16="http://schemas.microsoft.com/office/drawing/2014/main" id="{BF06CFD2-3F9E-3C47-9B0D-43ECB8EF28A4}"/>
              </a:ext>
            </a:extLst>
          </p:cNvPr>
          <p:cNvSpPr txBox="1"/>
          <p:nvPr/>
        </p:nvSpPr>
        <p:spPr>
          <a:xfrm>
            <a:off x="248415" y="2684853"/>
            <a:ext cx="5067199" cy="2021066"/>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a:r>
              <a:rPr lang="en-US" sz="1600" b="0" dirty="0">
                <a:solidFill>
                  <a:srgbClr val="0000F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makeThreeSerialRequests</a:t>
            </a:r>
            <a:r>
              <a:rPr lang="en-US" sz="1600" b="0" dirty="0">
                <a:solidFill>
                  <a:srgbClr val="000000"/>
                </a:solidFill>
                <a:effectLst/>
                <a:latin typeface="Consolas" panose="020B0609020204030204" pitchFamily="49" charset="0"/>
              </a:rPr>
              <a:t>(): </a:t>
            </a:r>
            <a:r>
              <a:rPr lang="en-US" sz="1600" b="0" dirty="0">
                <a:solidFill>
                  <a:srgbClr val="267F99"/>
                </a:solidFill>
                <a:effectLst/>
                <a:latin typeface="Consolas" panose="020B0609020204030204" pitchFamily="49" charset="0"/>
              </a:rPr>
              <a:t>Promise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void</a:t>
            </a:r>
            <a:r>
              <a:rPr lang="en-US" sz="1600" b="0" dirty="0">
                <a:solidFill>
                  <a:srgbClr val="000000"/>
                </a:solidFill>
                <a:effectLst/>
                <a:latin typeface="Consolas" panose="020B0609020204030204" pitchFamily="49" charset="0"/>
              </a:rPr>
              <a:t>&gt; {</a:t>
            </a:r>
          </a:p>
          <a:p>
            <a:pPr algn="l"/>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await</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await</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await</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console</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log</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'Heard back from all of the requests'</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a:t>
            </a:r>
          </a:p>
        </p:txBody>
      </p:sp>
      <p:sp>
        <p:nvSpPr>
          <p:cNvPr id="18" name="TextBox 17">
            <a:extLst>
              <a:ext uri="{FF2B5EF4-FFF2-40B4-BE49-F238E27FC236}">
                <a16:creationId xmlns:a16="http://schemas.microsoft.com/office/drawing/2014/main" id="{1002E598-970F-DA4F-9E4B-CDA40E328AC9}"/>
              </a:ext>
            </a:extLst>
          </p:cNvPr>
          <p:cNvSpPr txBox="1"/>
          <p:nvPr/>
        </p:nvSpPr>
        <p:spPr>
          <a:xfrm>
            <a:off x="472875" y="2239935"/>
            <a:ext cx="4618277"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1" dirty="0">
                <a:solidFill>
                  <a:schemeClr val="bg2">
                    <a:lumMod val="10000"/>
                  </a:schemeClr>
                </a:solidFill>
              </a:rPr>
              <a:t>Sequential version: ~400msec</a:t>
            </a:r>
          </a:p>
        </p:txBody>
      </p:sp>
      <p:sp>
        <p:nvSpPr>
          <p:cNvPr id="19" name="TextBox 18">
            <a:extLst>
              <a:ext uri="{FF2B5EF4-FFF2-40B4-BE49-F238E27FC236}">
                <a16:creationId xmlns:a16="http://schemas.microsoft.com/office/drawing/2014/main" id="{C282803E-0A89-3A4A-8801-831B206F649F}"/>
              </a:ext>
            </a:extLst>
          </p:cNvPr>
          <p:cNvSpPr txBox="1"/>
          <p:nvPr/>
        </p:nvSpPr>
        <p:spPr>
          <a:xfrm>
            <a:off x="6789972" y="2235560"/>
            <a:ext cx="4618277"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1" dirty="0">
                <a:solidFill>
                  <a:schemeClr val="bg2">
                    <a:lumMod val="10000"/>
                  </a:schemeClr>
                </a:solidFill>
              </a:rPr>
              <a:t>Concurrent version: ~126msec</a:t>
            </a:r>
          </a:p>
        </p:txBody>
      </p:sp>
      <p:sp>
        <p:nvSpPr>
          <p:cNvPr id="2" name="TextBox 1">
            <a:extLst>
              <a:ext uri="{FF2B5EF4-FFF2-40B4-BE49-F238E27FC236}">
                <a16:creationId xmlns:a16="http://schemas.microsoft.com/office/drawing/2014/main" id="{930B899D-9BB6-AD47-B830-594DB4F83663}"/>
              </a:ext>
            </a:extLst>
          </p:cNvPr>
          <p:cNvSpPr txBox="1"/>
          <p:nvPr/>
        </p:nvSpPr>
        <p:spPr>
          <a:xfrm>
            <a:off x="925924" y="5055723"/>
            <a:ext cx="392500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“Don’t make another request until you got the last response back”</a:t>
            </a:r>
          </a:p>
        </p:txBody>
      </p:sp>
      <p:sp>
        <p:nvSpPr>
          <p:cNvPr id="16" name="TextBox 15">
            <a:extLst>
              <a:ext uri="{FF2B5EF4-FFF2-40B4-BE49-F238E27FC236}">
                <a16:creationId xmlns:a16="http://schemas.microsoft.com/office/drawing/2014/main" id="{E500DDA0-02DF-5D4D-8F96-DD723E7D68DA}"/>
              </a:ext>
            </a:extLst>
          </p:cNvPr>
          <p:cNvSpPr txBox="1"/>
          <p:nvPr/>
        </p:nvSpPr>
        <p:spPr>
          <a:xfrm>
            <a:off x="7020367" y="5082747"/>
            <a:ext cx="392500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“Make all of the requests at the same time, then wait for all of the responses”</a:t>
            </a:r>
          </a:p>
        </p:txBody>
      </p:sp>
    </p:spTree>
    <p:extLst>
      <p:ext uri="{BB962C8B-B14F-4D97-AF65-F5344CB8AC3E}">
        <p14:creationId xmlns:p14="http://schemas.microsoft.com/office/powerpoint/2010/main" val="3824388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Asynchronous Programming in JS/TS"/>
          <p:cNvSpPr txBox="1">
            <a:spLocks noGrp="1"/>
          </p:cNvSpPr>
          <p:nvPr>
            <p:ph type="title"/>
          </p:nvPr>
        </p:nvSpPr>
        <p:spPr>
          <a:prstGeom prst="rect">
            <a:avLst/>
          </a:prstGeom>
        </p:spPr>
        <p:txBody>
          <a:bodyPr>
            <a:normAutofit/>
          </a:bodyPr>
          <a:lstStyle/>
          <a:p>
            <a:r>
              <a:rPr lang="en-US" dirty="0"/>
              <a:t>Visualizing </a:t>
            </a:r>
            <a:r>
              <a:rPr lang="en-US" dirty="0" err="1"/>
              <a:t>Promise.all</a:t>
            </a:r>
            <a:r>
              <a:rPr lang="en-US" dirty="0"/>
              <a:t> (2)</a:t>
            </a:r>
            <a:endParaRPr dirty="0"/>
          </a:p>
        </p:txBody>
      </p:sp>
      <p:sp>
        <p:nvSpPr>
          <p:cNvPr id="4" name="TextBox 3">
            <a:extLst>
              <a:ext uri="{FF2B5EF4-FFF2-40B4-BE49-F238E27FC236}">
                <a16:creationId xmlns:a16="http://schemas.microsoft.com/office/drawing/2014/main" id="{BCD6FF73-1CFA-4A4B-A672-FDDAEB3149A5}"/>
              </a:ext>
            </a:extLst>
          </p:cNvPr>
          <p:cNvSpPr txBox="1"/>
          <p:nvPr/>
        </p:nvSpPr>
        <p:spPr>
          <a:xfrm>
            <a:off x="1390610" y="3820223"/>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grpSp>
        <p:nvGrpSpPr>
          <p:cNvPr id="12" name="Group 11">
            <a:extLst>
              <a:ext uri="{FF2B5EF4-FFF2-40B4-BE49-F238E27FC236}">
                <a16:creationId xmlns:a16="http://schemas.microsoft.com/office/drawing/2014/main" id="{7E0D0333-62B7-9740-829B-A6D10A382E72}"/>
              </a:ext>
            </a:extLst>
          </p:cNvPr>
          <p:cNvGrpSpPr/>
          <p:nvPr/>
        </p:nvGrpSpPr>
        <p:grpSpPr>
          <a:xfrm>
            <a:off x="96342" y="4241974"/>
            <a:ext cx="6470374" cy="287258"/>
            <a:chOff x="99392" y="4632123"/>
            <a:chExt cx="6470374" cy="287258"/>
          </a:xfrm>
        </p:grpSpPr>
        <p:cxnSp>
          <p:nvCxnSpPr>
            <p:cNvPr id="6" name="Straight Arrow Connector 5">
              <a:extLst>
                <a:ext uri="{FF2B5EF4-FFF2-40B4-BE49-F238E27FC236}">
                  <a16:creationId xmlns:a16="http://schemas.microsoft.com/office/drawing/2014/main" id="{6BDBBB26-66B7-2F40-9773-71F2DCF45A31}"/>
                </a:ext>
              </a:extLst>
            </p:cNvPr>
            <p:cNvCxnSpPr>
              <a:cxnSpLocks/>
            </p:cNvCxnSpPr>
            <p:nvPr/>
          </p:nvCxnSpPr>
          <p:spPr>
            <a:xfrm>
              <a:off x="596349" y="4800600"/>
              <a:ext cx="5973417" cy="0"/>
            </a:xfrm>
            <a:prstGeom prst="straightConnector1">
              <a:avLst/>
            </a:prstGeom>
            <a:noFill/>
            <a:ln w="4762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 name="TextBox 6">
              <a:extLst>
                <a:ext uri="{FF2B5EF4-FFF2-40B4-BE49-F238E27FC236}">
                  <a16:creationId xmlns:a16="http://schemas.microsoft.com/office/drawing/2014/main" id="{849C6015-94C2-DC48-BB2F-05D233A79544}"/>
                </a:ext>
              </a:extLst>
            </p:cNvPr>
            <p:cNvSpPr txBox="1"/>
            <p:nvPr/>
          </p:nvSpPr>
          <p:spPr>
            <a:xfrm>
              <a:off x="99392" y="4632123"/>
              <a:ext cx="54665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chemeClr val="bg2">
                      <a:lumMod val="10000"/>
                    </a:schemeClr>
                  </a:solidFill>
                  <a:effectLst/>
                  <a:uFillTx/>
                  <a:latin typeface="+mn-lt"/>
                  <a:ea typeface="+mn-ea"/>
                  <a:cs typeface="+mn-cs"/>
                  <a:sym typeface="Helvetica Neue"/>
                </a:rPr>
                <a:t>Time</a:t>
              </a:r>
            </a:p>
          </p:txBody>
        </p:sp>
      </p:grpSp>
      <p:grpSp>
        <p:nvGrpSpPr>
          <p:cNvPr id="13" name="Group 12">
            <a:extLst>
              <a:ext uri="{FF2B5EF4-FFF2-40B4-BE49-F238E27FC236}">
                <a16:creationId xmlns:a16="http://schemas.microsoft.com/office/drawing/2014/main" id="{7315374C-BB5E-3E4A-A2A8-FF87AB84A3D0}"/>
              </a:ext>
            </a:extLst>
          </p:cNvPr>
          <p:cNvGrpSpPr/>
          <p:nvPr/>
        </p:nvGrpSpPr>
        <p:grpSpPr>
          <a:xfrm>
            <a:off x="7037824" y="4215722"/>
            <a:ext cx="2908853" cy="287258"/>
            <a:chOff x="7000461" y="4615558"/>
            <a:chExt cx="2908853" cy="287258"/>
          </a:xfrm>
        </p:grpSpPr>
        <p:cxnSp>
          <p:nvCxnSpPr>
            <p:cNvPr id="74" name="Straight Arrow Connector 73">
              <a:extLst>
                <a:ext uri="{FF2B5EF4-FFF2-40B4-BE49-F238E27FC236}">
                  <a16:creationId xmlns:a16="http://schemas.microsoft.com/office/drawing/2014/main" id="{3E32BA9E-7CE3-8741-A8BE-B55609E56171}"/>
                </a:ext>
              </a:extLst>
            </p:cNvPr>
            <p:cNvCxnSpPr>
              <a:cxnSpLocks/>
            </p:cNvCxnSpPr>
            <p:nvPr/>
          </p:nvCxnSpPr>
          <p:spPr>
            <a:xfrm>
              <a:off x="7477540" y="4803913"/>
              <a:ext cx="2431774" cy="0"/>
            </a:xfrm>
            <a:prstGeom prst="straightConnector1">
              <a:avLst/>
            </a:prstGeom>
            <a:noFill/>
            <a:ln w="47625"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5" name="TextBox 74">
              <a:extLst>
                <a:ext uri="{FF2B5EF4-FFF2-40B4-BE49-F238E27FC236}">
                  <a16:creationId xmlns:a16="http://schemas.microsoft.com/office/drawing/2014/main" id="{D17A8234-955A-874B-8FA4-710FF97BA393}"/>
                </a:ext>
              </a:extLst>
            </p:cNvPr>
            <p:cNvSpPr txBox="1"/>
            <p:nvPr/>
          </p:nvSpPr>
          <p:spPr>
            <a:xfrm>
              <a:off x="7000461" y="4615558"/>
              <a:ext cx="54665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b="1" i="0" u="none" strike="noStrike" cap="none" spc="0" normalizeH="0" baseline="0" dirty="0">
                  <a:ln>
                    <a:noFill/>
                  </a:ln>
                  <a:solidFill>
                    <a:schemeClr val="bg2">
                      <a:lumMod val="10000"/>
                    </a:schemeClr>
                  </a:solidFill>
                  <a:effectLst/>
                  <a:uFillTx/>
                  <a:latin typeface="+mn-lt"/>
                  <a:ea typeface="+mn-ea"/>
                  <a:cs typeface="+mn-cs"/>
                  <a:sym typeface="Helvetica Neue"/>
                </a:rPr>
                <a:t>Time</a:t>
              </a:r>
            </a:p>
          </p:txBody>
        </p:sp>
      </p:grpSp>
      <p:grpSp>
        <p:nvGrpSpPr>
          <p:cNvPr id="76" name="Group 75">
            <a:extLst>
              <a:ext uri="{FF2B5EF4-FFF2-40B4-BE49-F238E27FC236}">
                <a16:creationId xmlns:a16="http://schemas.microsoft.com/office/drawing/2014/main" id="{7F340681-005E-4B33-89A1-FC8FF0FD3ED0}"/>
              </a:ext>
            </a:extLst>
          </p:cNvPr>
          <p:cNvGrpSpPr/>
          <p:nvPr/>
        </p:nvGrpSpPr>
        <p:grpSpPr>
          <a:xfrm>
            <a:off x="291487" y="4532189"/>
            <a:ext cx="2033229" cy="539721"/>
            <a:chOff x="6138332" y="3195721"/>
            <a:chExt cx="2953739" cy="539721"/>
          </a:xfrm>
        </p:grpSpPr>
        <p:sp>
          <p:nvSpPr>
            <p:cNvPr id="77" name="makeOneGetRequest #1">
              <a:extLst>
                <a:ext uri="{FF2B5EF4-FFF2-40B4-BE49-F238E27FC236}">
                  <a16:creationId xmlns:a16="http://schemas.microsoft.com/office/drawing/2014/main" id="{B8F3E6A8-F383-4F43-9C05-2DD8E82CCD60}"/>
                </a:ext>
              </a:extLst>
            </p:cNvPr>
            <p:cNvSpPr/>
            <p:nvPr/>
          </p:nvSpPr>
          <p:spPr>
            <a:xfrm>
              <a:off x="6138332" y="3195721"/>
              <a:ext cx="2951867" cy="539721"/>
            </a:xfrm>
            <a:prstGeom prst="rect">
              <a:avLst/>
            </a:prstGeom>
            <a:solidFill>
              <a:srgbClr val="0A52B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defTabSz="457200">
                <a:defRPr sz="2666">
                  <a:solidFill>
                    <a:srgbClr val="FFFFFF"/>
                  </a:solidFill>
                </a:defRPr>
              </a:lvl1pPr>
            </a:lstStyle>
            <a:p>
              <a:pPr algn="ctr"/>
              <a:r>
                <a:rPr sz="1200" dirty="0" err="1"/>
                <a:t>makeOneGetRequest</a:t>
              </a:r>
              <a:r>
                <a:rPr sz="1200" dirty="0"/>
                <a:t> #1</a:t>
              </a:r>
              <a:endParaRPr sz="1200" dirty="0">
                <a:solidFill>
                  <a:srgbClr val="000000"/>
                </a:solidFill>
                <a:latin typeface="Times Roman"/>
                <a:ea typeface="Times Roman"/>
                <a:cs typeface="Times Roman"/>
                <a:sym typeface="Times Roman"/>
              </a:endParaRPr>
            </a:p>
          </p:txBody>
        </p:sp>
        <p:sp>
          <p:nvSpPr>
            <p:cNvPr id="78" name="axios.get">
              <a:extLst>
                <a:ext uri="{FF2B5EF4-FFF2-40B4-BE49-F238E27FC236}">
                  <a16:creationId xmlns:a16="http://schemas.microsoft.com/office/drawing/2014/main" id="{1E40B47F-1BF2-4ADA-B890-0FE453803665}"/>
                </a:ext>
              </a:extLst>
            </p:cNvPr>
            <p:cNvSpPr txBox="1"/>
            <p:nvPr/>
          </p:nvSpPr>
          <p:spPr>
            <a:xfrm>
              <a:off x="6446746" y="3480971"/>
              <a:ext cx="2374841" cy="235962"/>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b">
              <a:spAutoFit/>
            </a:bodyPr>
            <a:lstStyle>
              <a:lvl1pPr>
                <a:defRPr>
                  <a:solidFill>
                    <a:srgbClr val="FFFFFF"/>
                  </a:solidFill>
                  <a:latin typeface="Courier New"/>
                  <a:ea typeface="Courier New"/>
                  <a:cs typeface="Courier New"/>
                  <a:sym typeface="Courier New"/>
                </a:defRPr>
              </a:lvl1pPr>
            </a:lstStyle>
            <a:p>
              <a:r>
                <a:rPr lang="en-US" dirty="0">
                  <a:solidFill>
                    <a:schemeClr val="tx1"/>
                  </a:solidFill>
                </a:rPr>
                <a:t>wait for response</a:t>
              </a:r>
              <a:endParaRPr dirty="0">
                <a:solidFill>
                  <a:schemeClr val="tx1"/>
                </a:solidFill>
              </a:endParaRPr>
            </a:p>
          </p:txBody>
        </p:sp>
        <p:sp>
          <p:nvSpPr>
            <p:cNvPr id="79" name="*">
              <a:extLst>
                <a:ext uri="{FF2B5EF4-FFF2-40B4-BE49-F238E27FC236}">
                  <a16:creationId xmlns:a16="http://schemas.microsoft.com/office/drawing/2014/main" id="{46C71DEE-0E3E-40EE-B3ED-0B9461890C2F}"/>
                </a:ext>
              </a:extLst>
            </p:cNvPr>
            <p:cNvSpPr txBox="1"/>
            <p:nvPr/>
          </p:nvSpPr>
          <p:spPr>
            <a:xfrm>
              <a:off x="8805409" y="3475056"/>
              <a:ext cx="28666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r</a:t>
              </a:r>
              <a:endParaRPr dirty="0"/>
            </a:p>
          </p:txBody>
        </p:sp>
        <p:sp>
          <p:nvSpPr>
            <p:cNvPr id="80" name="*">
              <a:extLst>
                <a:ext uri="{FF2B5EF4-FFF2-40B4-BE49-F238E27FC236}">
                  <a16:creationId xmlns:a16="http://schemas.microsoft.com/office/drawing/2014/main" id="{A7A69131-C7C1-47E5-996F-3C8D515CB348}"/>
                </a:ext>
              </a:extLst>
            </p:cNvPr>
            <p:cNvSpPr txBox="1"/>
            <p:nvPr/>
          </p:nvSpPr>
          <p:spPr>
            <a:xfrm>
              <a:off x="6143926" y="3480971"/>
              <a:ext cx="28292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s</a:t>
              </a:r>
              <a:endParaRPr dirty="0"/>
            </a:p>
          </p:txBody>
        </p:sp>
      </p:grpSp>
      <p:grpSp>
        <p:nvGrpSpPr>
          <p:cNvPr id="96" name="Group 95">
            <a:extLst>
              <a:ext uri="{FF2B5EF4-FFF2-40B4-BE49-F238E27FC236}">
                <a16:creationId xmlns:a16="http://schemas.microsoft.com/office/drawing/2014/main" id="{DD6C8015-3B99-4B24-BDD2-0E6C830DAF19}"/>
              </a:ext>
            </a:extLst>
          </p:cNvPr>
          <p:cNvGrpSpPr/>
          <p:nvPr/>
        </p:nvGrpSpPr>
        <p:grpSpPr>
          <a:xfrm>
            <a:off x="7886538" y="5570429"/>
            <a:ext cx="2033229" cy="539721"/>
            <a:chOff x="6138332" y="3195721"/>
            <a:chExt cx="2953739" cy="539721"/>
          </a:xfrm>
        </p:grpSpPr>
        <p:sp>
          <p:nvSpPr>
            <p:cNvPr id="97" name="makeOneGetRequest #1">
              <a:extLst>
                <a:ext uri="{FF2B5EF4-FFF2-40B4-BE49-F238E27FC236}">
                  <a16:creationId xmlns:a16="http://schemas.microsoft.com/office/drawing/2014/main" id="{43FDBD1B-877E-434A-8968-7524CCA1D5A9}"/>
                </a:ext>
              </a:extLst>
            </p:cNvPr>
            <p:cNvSpPr/>
            <p:nvPr/>
          </p:nvSpPr>
          <p:spPr>
            <a:xfrm>
              <a:off x="6138332" y="3195721"/>
              <a:ext cx="2951867" cy="539721"/>
            </a:xfrm>
            <a:prstGeom prst="rect">
              <a:avLst/>
            </a:prstGeom>
            <a:solidFill>
              <a:srgbClr val="0A52B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defTabSz="457200">
                <a:defRPr sz="2666">
                  <a:solidFill>
                    <a:srgbClr val="FFFFFF"/>
                  </a:solidFill>
                </a:defRPr>
              </a:lvl1pPr>
            </a:lstStyle>
            <a:p>
              <a:pPr algn="ctr"/>
              <a:r>
                <a:rPr sz="1200" dirty="0" err="1"/>
                <a:t>makeOneGetRequest</a:t>
              </a:r>
              <a:r>
                <a:rPr sz="1200" dirty="0"/>
                <a:t> #</a:t>
              </a:r>
              <a:r>
                <a:rPr lang="en-US" sz="1200" dirty="0"/>
                <a:t>3</a:t>
              </a:r>
              <a:endParaRPr sz="1200" dirty="0">
                <a:solidFill>
                  <a:srgbClr val="000000"/>
                </a:solidFill>
                <a:latin typeface="Times Roman"/>
                <a:ea typeface="Times Roman"/>
                <a:cs typeface="Times Roman"/>
                <a:sym typeface="Times Roman"/>
              </a:endParaRPr>
            </a:p>
          </p:txBody>
        </p:sp>
        <p:sp>
          <p:nvSpPr>
            <p:cNvPr id="98" name="axios.get">
              <a:extLst>
                <a:ext uri="{FF2B5EF4-FFF2-40B4-BE49-F238E27FC236}">
                  <a16:creationId xmlns:a16="http://schemas.microsoft.com/office/drawing/2014/main" id="{A18BB694-7A59-44EF-8283-F6DDB0AF2D42}"/>
                </a:ext>
              </a:extLst>
            </p:cNvPr>
            <p:cNvSpPr txBox="1"/>
            <p:nvPr/>
          </p:nvSpPr>
          <p:spPr>
            <a:xfrm>
              <a:off x="6446746" y="3480971"/>
              <a:ext cx="2374841" cy="235962"/>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b">
              <a:spAutoFit/>
            </a:bodyPr>
            <a:lstStyle>
              <a:lvl1pPr>
                <a:defRPr>
                  <a:solidFill>
                    <a:srgbClr val="FFFFFF"/>
                  </a:solidFill>
                  <a:latin typeface="Courier New"/>
                  <a:ea typeface="Courier New"/>
                  <a:cs typeface="Courier New"/>
                  <a:sym typeface="Courier New"/>
                </a:defRPr>
              </a:lvl1pPr>
            </a:lstStyle>
            <a:p>
              <a:r>
                <a:rPr lang="en-US" dirty="0">
                  <a:solidFill>
                    <a:schemeClr val="tx1"/>
                  </a:solidFill>
                </a:rPr>
                <a:t>wait for response</a:t>
              </a:r>
              <a:endParaRPr dirty="0">
                <a:solidFill>
                  <a:schemeClr val="tx1"/>
                </a:solidFill>
              </a:endParaRPr>
            </a:p>
          </p:txBody>
        </p:sp>
        <p:sp>
          <p:nvSpPr>
            <p:cNvPr id="99" name="*">
              <a:extLst>
                <a:ext uri="{FF2B5EF4-FFF2-40B4-BE49-F238E27FC236}">
                  <a16:creationId xmlns:a16="http://schemas.microsoft.com/office/drawing/2014/main" id="{E7354152-0701-4F3A-871E-8E3600A3206F}"/>
                </a:ext>
              </a:extLst>
            </p:cNvPr>
            <p:cNvSpPr txBox="1"/>
            <p:nvPr/>
          </p:nvSpPr>
          <p:spPr>
            <a:xfrm>
              <a:off x="8805409" y="3475056"/>
              <a:ext cx="28666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r</a:t>
              </a:r>
              <a:endParaRPr dirty="0"/>
            </a:p>
          </p:txBody>
        </p:sp>
        <p:sp>
          <p:nvSpPr>
            <p:cNvPr id="100" name="*">
              <a:extLst>
                <a:ext uri="{FF2B5EF4-FFF2-40B4-BE49-F238E27FC236}">
                  <a16:creationId xmlns:a16="http://schemas.microsoft.com/office/drawing/2014/main" id="{5F71B7F8-EE94-4825-ACDC-91FBF414CB51}"/>
                </a:ext>
              </a:extLst>
            </p:cNvPr>
            <p:cNvSpPr txBox="1"/>
            <p:nvPr/>
          </p:nvSpPr>
          <p:spPr>
            <a:xfrm>
              <a:off x="6143926" y="3480971"/>
              <a:ext cx="28292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s</a:t>
              </a:r>
              <a:endParaRPr dirty="0"/>
            </a:p>
          </p:txBody>
        </p:sp>
      </p:grpSp>
      <p:grpSp>
        <p:nvGrpSpPr>
          <p:cNvPr id="101" name="Group 100">
            <a:extLst>
              <a:ext uri="{FF2B5EF4-FFF2-40B4-BE49-F238E27FC236}">
                <a16:creationId xmlns:a16="http://schemas.microsoft.com/office/drawing/2014/main" id="{54D32D75-3562-4D5D-8560-07573776FF37}"/>
              </a:ext>
            </a:extLst>
          </p:cNvPr>
          <p:cNvGrpSpPr/>
          <p:nvPr/>
        </p:nvGrpSpPr>
        <p:grpSpPr>
          <a:xfrm>
            <a:off x="7674239" y="5055132"/>
            <a:ext cx="2033229" cy="539721"/>
            <a:chOff x="6138332" y="3195721"/>
            <a:chExt cx="2953739" cy="539721"/>
          </a:xfrm>
        </p:grpSpPr>
        <p:sp>
          <p:nvSpPr>
            <p:cNvPr id="102" name="makeOneGetRequest #1">
              <a:extLst>
                <a:ext uri="{FF2B5EF4-FFF2-40B4-BE49-F238E27FC236}">
                  <a16:creationId xmlns:a16="http://schemas.microsoft.com/office/drawing/2014/main" id="{5884F2BA-3B52-4B19-ACD5-9C5D508DC856}"/>
                </a:ext>
              </a:extLst>
            </p:cNvPr>
            <p:cNvSpPr/>
            <p:nvPr/>
          </p:nvSpPr>
          <p:spPr>
            <a:xfrm>
              <a:off x="6138332" y="3195721"/>
              <a:ext cx="2951867" cy="539721"/>
            </a:xfrm>
            <a:prstGeom prst="rect">
              <a:avLst/>
            </a:prstGeom>
            <a:solidFill>
              <a:srgbClr val="0A52B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defTabSz="457200">
                <a:defRPr sz="2666">
                  <a:solidFill>
                    <a:srgbClr val="FFFFFF"/>
                  </a:solidFill>
                </a:defRPr>
              </a:lvl1pPr>
            </a:lstStyle>
            <a:p>
              <a:pPr algn="ctr"/>
              <a:r>
                <a:rPr sz="1200" dirty="0" err="1"/>
                <a:t>makeOneGetRequest</a:t>
              </a:r>
              <a:r>
                <a:rPr sz="1200" dirty="0"/>
                <a:t> #</a:t>
              </a:r>
              <a:r>
                <a:rPr lang="en-US" sz="1200" dirty="0"/>
                <a:t>2</a:t>
              </a:r>
              <a:endParaRPr sz="1200" dirty="0">
                <a:solidFill>
                  <a:srgbClr val="000000"/>
                </a:solidFill>
                <a:latin typeface="Times Roman"/>
                <a:ea typeface="Times Roman"/>
                <a:cs typeface="Times Roman"/>
                <a:sym typeface="Times Roman"/>
              </a:endParaRPr>
            </a:p>
          </p:txBody>
        </p:sp>
        <p:sp>
          <p:nvSpPr>
            <p:cNvPr id="103" name="axios.get">
              <a:extLst>
                <a:ext uri="{FF2B5EF4-FFF2-40B4-BE49-F238E27FC236}">
                  <a16:creationId xmlns:a16="http://schemas.microsoft.com/office/drawing/2014/main" id="{601E21CF-D7B9-4C41-B0B2-997242987978}"/>
                </a:ext>
              </a:extLst>
            </p:cNvPr>
            <p:cNvSpPr txBox="1"/>
            <p:nvPr/>
          </p:nvSpPr>
          <p:spPr>
            <a:xfrm>
              <a:off x="6446746" y="3480971"/>
              <a:ext cx="2374841" cy="235962"/>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b">
              <a:spAutoFit/>
            </a:bodyPr>
            <a:lstStyle>
              <a:lvl1pPr>
                <a:defRPr>
                  <a:solidFill>
                    <a:srgbClr val="FFFFFF"/>
                  </a:solidFill>
                  <a:latin typeface="Courier New"/>
                  <a:ea typeface="Courier New"/>
                  <a:cs typeface="Courier New"/>
                  <a:sym typeface="Courier New"/>
                </a:defRPr>
              </a:lvl1pPr>
            </a:lstStyle>
            <a:p>
              <a:r>
                <a:rPr lang="en-US" dirty="0">
                  <a:solidFill>
                    <a:schemeClr val="tx1"/>
                  </a:solidFill>
                </a:rPr>
                <a:t>wait for response</a:t>
              </a:r>
              <a:endParaRPr dirty="0">
                <a:solidFill>
                  <a:schemeClr val="tx1"/>
                </a:solidFill>
              </a:endParaRPr>
            </a:p>
          </p:txBody>
        </p:sp>
        <p:sp>
          <p:nvSpPr>
            <p:cNvPr id="104" name="*">
              <a:extLst>
                <a:ext uri="{FF2B5EF4-FFF2-40B4-BE49-F238E27FC236}">
                  <a16:creationId xmlns:a16="http://schemas.microsoft.com/office/drawing/2014/main" id="{7C0246E0-123E-484B-A745-5B44E5B1210F}"/>
                </a:ext>
              </a:extLst>
            </p:cNvPr>
            <p:cNvSpPr txBox="1"/>
            <p:nvPr/>
          </p:nvSpPr>
          <p:spPr>
            <a:xfrm>
              <a:off x="8805409" y="3475056"/>
              <a:ext cx="28666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r</a:t>
              </a:r>
              <a:endParaRPr dirty="0"/>
            </a:p>
          </p:txBody>
        </p:sp>
        <p:sp>
          <p:nvSpPr>
            <p:cNvPr id="105" name="*">
              <a:extLst>
                <a:ext uri="{FF2B5EF4-FFF2-40B4-BE49-F238E27FC236}">
                  <a16:creationId xmlns:a16="http://schemas.microsoft.com/office/drawing/2014/main" id="{DF9ED5CA-750F-4D0C-9671-E6882A9CE0ED}"/>
                </a:ext>
              </a:extLst>
            </p:cNvPr>
            <p:cNvSpPr txBox="1"/>
            <p:nvPr/>
          </p:nvSpPr>
          <p:spPr>
            <a:xfrm>
              <a:off x="6143926" y="3480971"/>
              <a:ext cx="28292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s</a:t>
              </a:r>
              <a:endParaRPr dirty="0"/>
            </a:p>
          </p:txBody>
        </p:sp>
      </p:grpSp>
      <p:grpSp>
        <p:nvGrpSpPr>
          <p:cNvPr id="106" name="Group 105">
            <a:extLst>
              <a:ext uri="{FF2B5EF4-FFF2-40B4-BE49-F238E27FC236}">
                <a16:creationId xmlns:a16="http://schemas.microsoft.com/office/drawing/2014/main" id="{331DE3AF-3807-4C57-8F57-B0072ABE5B66}"/>
              </a:ext>
            </a:extLst>
          </p:cNvPr>
          <p:cNvGrpSpPr/>
          <p:nvPr/>
        </p:nvGrpSpPr>
        <p:grpSpPr>
          <a:xfrm>
            <a:off x="7475636" y="4513680"/>
            <a:ext cx="2033229" cy="539721"/>
            <a:chOff x="6138332" y="3195721"/>
            <a:chExt cx="2953739" cy="539721"/>
          </a:xfrm>
        </p:grpSpPr>
        <p:sp>
          <p:nvSpPr>
            <p:cNvPr id="107" name="makeOneGetRequest #1">
              <a:extLst>
                <a:ext uri="{FF2B5EF4-FFF2-40B4-BE49-F238E27FC236}">
                  <a16:creationId xmlns:a16="http://schemas.microsoft.com/office/drawing/2014/main" id="{DCCA541F-3D6E-46CB-8047-B1AEB29E5928}"/>
                </a:ext>
              </a:extLst>
            </p:cNvPr>
            <p:cNvSpPr/>
            <p:nvPr/>
          </p:nvSpPr>
          <p:spPr>
            <a:xfrm>
              <a:off x="6138332" y="3195721"/>
              <a:ext cx="2951867" cy="539721"/>
            </a:xfrm>
            <a:prstGeom prst="rect">
              <a:avLst/>
            </a:prstGeom>
            <a:solidFill>
              <a:srgbClr val="0A52B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defTabSz="457200">
                <a:defRPr sz="2666">
                  <a:solidFill>
                    <a:srgbClr val="FFFFFF"/>
                  </a:solidFill>
                </a:defRPr>
              </a:lvl1pPr>
            </a:lstStyle>
            <a:p>
              <a:pPr algn="ctr"/>
              <a:r>
                <a:rPr sz="1200" dirty="0" err="1"/>
                <a:t>makeOneGetRequest</a:t>
              </a:r>
              <a:r>
                <a:rPr sz="1200" dirty="0"/>
                <a:t> #1</a:t>
              </a:r>
              <a:endParaRPr sz="1200" dirty="0">
                <a:solidFill>
                  <a:srgbClr val="000000"/>
                </a:solidFill>
                <a:latin typeface="Times Roman"/>
                <a:ea typeface="Times Roman"/>
                <a:cs typeface="Times Roman"/>
                <a:sym typeface="Times Roman"/>
              </a:endParaRPr>
            </a:p>
          </p:txBody>
        </p:sp>
        <p:sp>
          <p:nvSpPr>
            <p:cNvPr id="108" name="axios.get">
              <a:extLst>
                <a:ext uri="{FF2B5EF4-FFF2-40B4-BE49-F238E27FC236}">
                  <a16:creationId xmlns:a16="http://schemas.microsoft.com/office/drawing/2014/main" id="{D3E8F14A-ACB6-4C62-920E-293FEAA902CE}"/>
                </a:ext>
              </a:extLst>
            </p:cNvPr>
            <p:cNvSpPr txBox="1"/>
            <p:nvPr/>
          </p:nvSpPr>
          <p:spPr>
            <a:xfrm>
              <a:off x="6446746" y="3480971"/>
              <a:ext cx="2374841" cy="235962"/>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b">
              <a:spAutoFit/>
            </a:bodyPr>
            <a:lstStyle>
              <a:lvl1pPr>
                <a:defRPr>
                  <a:solidFill>
                    <a:srgbClr val="FFFFFF"/>
                  </a:solidFill>
                  <a:latin typeface="Courier New"/>
                  <a:ea typeface="Courier New"/>
                  <a:cs typeface="Courier New"/>
                  <a:sym typeface="Courier New"/>
                </a:defRPr>
              </a:lvl1pPr>
            </a:lstStyle>
            <a:p>
              <a:r>
                <a:rPr lang="en-US" dirty="0">
                  <a:solidFill>
                    <a:schemeClr val="tx1"/>
                  </a:solidFill>
                </a:rPr>
                <a:t>wait for response</a:t>
              </a:r>
              <a:endParaRPr dirty="0">
                <a:solidFill>
                  <a:schemeClr val="tx1"/>
                </a:solidFill>
              </a:endParaRPr>
            </a:p>
          </p:txBody>
        </p:sp>
        <p:sp>
          <p:nvSpPr>
            <p:cNvPr id="109" name="*">
              <a:extLst>
                <a:ext uri="{FF2B5EF4-FFF2-40B4-BE49-F238E27FC236}">
                  <a16:creationId xmlns:a16="http://schemas.microsoft.com/office/drawing/2014/main" id="{615081D5-4856-4FF2-BEFF-4C528DE2A7B9}"/>
                </a:ext>
              </a:extLst>
            </p:cNvPr>
            <p:cNvSpPr txBox="1"/>
            <p:nvPr/>
          </p:nvSpPr>
          <p:spPr>
            <a:xfrm>
              <a:off x="8805409" y="3475056"/>
              <a:ext cx="28666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r</a:t>
              </a:r>
              <a:endParaRPr dirty="0"/>
            </a:p>
          </p:txBody>
        </p:sp>
        <p:sp>
          <p:nvSpPr>
            <p:cNvPr id="110" name="*">
              <a:extLst>
                <a:ext uri="{FF2B5EF4-FFF2-40B4-BE49-F238E27FC236}">
                  <a16:creationId xmlns:a16="http://schemas.microsoft.com/office/drawing/2014/main" id="{3FD3596E-E52C-4968-99F0-8C2C628D6B01}"/>
                </a:ext>
              </a:extLst>
            </p:cNvPr>
            <p:cNvSpPr txBox="1"/>
            <p:nvPr/>
          </p:nvSpPr>
          <p:spPr>
            <a:xfrm>
              <a:off x="6143926" y="3480971"/>
              <a:ext cx="28292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s</a:t>
              </a:r>
              <a:endParaRPr dirty="0"/>
            </a:p>
          </p:txBody>
        </p:sp>
      </p:grpSp>
      <p:grpSp>
        <p:nvGrpSpPr>
          <p:cNvPr id="111" name="Group 110">
            <a:extLst>
              <a:ext uri="{FF2B5EF4-FFF2-40B4-BE49-F238E27FC236}">
                <a16:creationId xmlns:a16="http://schemas.microsoft.com/office/drawing/2014/main" id="{6B59CE3D-A7A1-489F-833A-CC6A16A6AF24}"/>
              </a:ext>
            </a:extLst>
          </p:cNvPr>
          <p:cNvGrpSpPr/>
          <p:nvPr/>
        </p:nvGrpSpPr>
        <p:grpSpPr>
          <a:xfrm>
            <a:off x="4347499" y="4521928"/>
            <a:ext cx="2044365" cy="558669"/>
            <a:chOff x="6122154" y="3158264"/>
            <a:chExt cx="2969917" cy="558669"/>
          </a:xfrm>
        </p:grpSpPr>
        <p:sp>
          <p:nvSpPr>
            <p:cNvPr id="112" name="makeOneGetRequest #1">
              <a:extLst>
                <a:ext uri="{FF2B5EF4-FFF2-40B4-BE49-F238E27FC236}">
                  <a16:creationId xmlns:a16="http://schemas.microsoft.com/office/drawing/2014/main" id="{7B8C17ED-422D-4551-9C80-9390BCF3EBAB}"/>
                </a:ext>
              </a:extLst>
            </p:cNvPr>
            <p:cNvSpPr/>
            <p:nvPr/>
          </p:nvSpPr>
          <p:spPr>
            <a:xfrm>
              <a:off x="6122154" y="3158264"/>
              <a:ext cx="2951865" cy="539721"/>
            </a:xfrm>
            <a:prstGeom prst="rect">
              <a:avLst/>
            </a:prstGeom>
            <a:solidFill>
              <a:srgbClr val="0A52B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defTabSz="457200">
                <a:defRPr sz="2666">
                  <a:solidFill>
                    <a:srgbClr val="FFFFFF"/>
                  </a:solidFill>
                </a:defRPr>
              </a:lvl1pPr>
            </a:lstStyle>
            <a:p>
              <a:pPr algn="ctr"/>
              <a:r>
                <a:rPr sz="1200" dirty="0" err="1"/>
                <a:t>makeOneGetRequest</a:t>
              </a:r>
              <a:r>
                <a:rPr sz="1200" dirty="0"/>
                <a:t> #</a:t>
              </a:r>
              <a:r>
                <a:rPr lang="en-US" sz="1200" dirty="0"/>
                <a:t>3</a:t>
              </a:r>
              <a:endParaRPr sz="1200" dirty="0">
                <a:solidFill>
                  <a:srgbClr val="000000"/>
                </a:solidFill>
                <a:latin typeface="Times Roman"/>
                <a:ea typeface="Times Roman"/>
                <a:cs typeface="Times Roman"/>
                <a:sym typeface="Times Roman"/>
              </a:endParaRPr>
            </a:p>
          </p:txBody>
        </p:sp>
        <p:sp>
          <p:nvSpPr>
            <p:cNvPr id="113" name="axios.get">
              <a:extLst>
                <a:ext uri="{FF2B5EF4-FFF2-40B4-BE49-F238E27FC236}">
                  <a16:creationId xmlns:a16="http://schemas.microsoft.com/office/drawing/2014/main" id="{0A63EEED-1E79-483F-A378-90EC0B06F03C}"/>
                </a:ext>
              </a:extLst>
            </p:cNvPr>
            <p:cNvSpPr txBox="1"/>
            <p:nvPr/>
          </p:nvSpPr>
          <p:spPr>
            <a:xfrm>
              <a:off x="6446746" y="3480971"/>
              <a:ext cx="2374841" cy="235962"/>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b">
              <a:spAutoFit/>
            </a:bodyPr>
            <a:lstStyle>
              <a:lvl1pPr>
                <a:defRPr>
                  <a:solidFill>
                    <a:srgbClr val="FFFFFF"/>
                  </a:solidFill>
                  <a:latin typeface="Courier New"/>
                  <a:ea typeface="Courier New"/>
                  <a:cs typeface="Courier New"/>
                  <a:sym typeface="Courier New"/>
                </a:defRPr>
              </a:lvl1pPr>
            </a:lstStyle>
            <a:p>
              <a:r>
                <a:rPr lang="en-US" dirty="0">
                  <a:solidFill>
                    <a:schemeClr val="tx1"/>
                  </a:solidFill>
                </a:rPr>
                <a:t>wait for response</a:t>
              </a:r>
              <a:endParaRPr dirty="0">
                <a:solidFill>
                  <a:schemeClr val="tx1"/>
                </a:solidFill>
              </a:endParaRPr>
            </a:p>
          </p:txBody>
        </p:sp>
        <p:sp>
          <p:nvSpPr>
            <p:cNvPr id="114" name="*">
              <a:extLst>
                <a:ext uri="{FF2B5EF4-FFF2-40B4-BE49-F238E27FC236}">
                  <a16:creationId xmlns:a16="http://schemas.microsoft.com/office/drawing/2014/main" id="{41E677D6-B481-444B-9835-F1A8F76FE768}"/>
                </a:ext>
              </a:extLst>
            </p:cNvPr>
            <p:cNvSpPr txBox="1"/>
            <p:nvPr/>
          </p:nvSpPr>
          <p:spPr>
            <a:xfrm>
              <a:off x="8805409" y="3475056"/>
              <a:ext cx="28666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r</a:t>
              </a:r>
              <a:endParaRPr dirty="0"/>
            </a:p>
          </p:txBody>
        </p:sp>
        <p:sp>
          <p:nvSpPr>
            <p:cNvPr id="115" name="*">
              <a:extLst>
                <a:ext uri="{FF2B5EF4-FFF2-40B4-BE49-F238E27FC236}">
                  <a16:creationId xmlns:a16="http://schemas.microsoft.com/office/drawing/2014/main" id="{1D280C3E-44B3-4217-9808-045CB8DCAFC8}"/>
                </a:ext>
              </a:extLst>
            </p:cNvPr>
            <p:cNvSpPr txBox="1"/>
            <p:nvPr/>
          </p:nvSpPr>
          <p:spPr>
            <a:xfrm>
              <a:off x="6143926" y="3480971"/>
              <a:ext cx="28292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s</a:t>
              </a:r>
              <a:endParaRPr dirty="0"/>
            </a:p>
          </p:txBody>
        </p:sp>
      </p:grpSp>
      <p:grpSp>
        <p:nvGrpSpPr>
          <p:cNvPr id="116" name="Group 115">
            <a:extLst>
              <a:ext uri="{FF2B5EF4-FFF2-40B4-BE49-F238E27FC236}">
                <a16:creationId xmlns:a16="http://schemas.microsoft.com/office/drawing/2014/main" id="{304FE898-2DC2-48C6-BB35-5DDC21278EE7}"/>
              </a:ext>
            </a:extLst>
          </p:cNvPr>
          <p:cNvGrpSpPr/>
          <p:nvPr/>
        </p:nvGrpSpPr>
        <p:grpSpPr>
          <a:xfrm>
            <a:off x="2315559" y="4521928"/>
            <a:ext cx="2033229" cy="539721"/>
            <a:chOff x="6138332" y="3195721"/>
            <a:chExt cx="2953739" cy="539721"/>
          </a:xfrm>
        </p:grpSpPr>
        <p:sp>
          <p:nvSpPr>
            <p:cNvPr id="117" name="makeOneGetRequest #1">
              <a:extLst>
                <a:ext uri="{FF2B5EF4-FFF2-40B4-BE49-F238E27FC236}">
                  <a16:creationId xmlns:a16="http://schemas.microsoft.com/office/drawing/2014/main" id="{ECD84007-1465-4FFF-803C-07E2998C20BB}"/>
                </a:ext>
              </a:extLst>
            </p:cNvPr>
            <p:cNvSpPr/>
            <p:nvPr/>
          </p:nvSpPr>
          <p:spPr>
            <a:xfrm>
              <a:off x="6138332" y="3195721"/>
              <a:ext cx="2951867" cy="539721"/>
            </a:xfrm>
            <a:prstGeom prst="rect">
              <a:avLst/>
            </a:prstGeom>
            <a:solidFill>
              <a:srgbClr val="0A52B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t">
              <a:noAutofit/>
            </a:bodyPr>
            <a:lstStyle>
              <a:lvl1pPr algn="l" defTabSz="457200">
                <a:defRPr sz="2666">
                  <a:solidFill>
                    <a:srgbClr val="FFFFFF"/>
                  </a:solidFill>
                </a:defRPr>
              </a:lvl1pPr>
            </a:lstStyle>
            <a:p>
              <a:pPr algn="ctr"/>
              <a:r>
                <a:rPr sz="1200" dirty="0" err="1"/>
                <a:t>makeOneGetRequest</a:t>
              </a:r>
              <a:r>
                <a:rPr sz="1200" dirty="0"/>
                <a:t> #</a:t>
              </a:r>
              <a:r>
                <a:rPr lang="en-US" sz="1200" dirty="0"/>
                <a:t>2</a:t>
              </a:r>
              <a:endParaRPr sz="1200" dirty="0">
                <a:solidFill>
                  <a:srgbClr val="000000"/>
                </a:solidFill>
                <a:latin typeface="Times Roman"/>
                <a:ea typeface="Times Roman"/>
                <a:cs typeface="Times Roman"/>
                <a:sym typeface="Times Roman"/>
              </a:endParaRPr>
            </a:p>
          </p:txBody>
        </p:sp>
        <p:sp>
          <p:nvSpPr>
            <p:cNvPr id="118" name="axios.get">
              <a:extLst>
                <a:ext uri="{FF2B5EF4-FFF2-40B4-BE49-F238E27FC236}">
                  <a16:creationId xmlns:a16="http://schemas.microsoft.com/office/drawing/2014/main" id="{B9631B9A-6505-40F3-B809-E0FF19E221CF}"/>
                </a:ext>
              </a:extLst>
            </p:cNvPr>
            <p:cNvSpPr txBox="1"/>
            <p:nvPr/>
          </p:nvSpPr>
          <p:spPr>
            <a:xfrm>
              <a:off x="6446746" y="3480971"/>
              <a:ext cx="2374841" cy="235962"/>
            </a:xfrm>
            <a:prstGeom prst="rect">
              <a:avLst/>
            </a:prstGeom>
            <a:solidFill>
              <a:schemeClr val="bg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b">
              <a:spAutoFit/>
            </a:bodyPr>
            <a:lstStyle>
              <a:lvl1pPr>
                <a:defRPr>
                  <a:solidFill>
                    <a:srgbClr val="FFFFFF"/>
                  </a:solidFill>
                  <a:latin typeface="Courier New"/>
                  <a:ea typeface="Courier New"/>
                  <a:cs typeface="Courier New"/>
                  <a:sym typeface="Courier New"/>
                </a:defRPr>
              </a:lvl1pPr>
            </a:lstStyle>
            <a:p>
              <a:r>
                <a:rPr lang="en-US" dirty="0">
                  <a:solidFill>
                    <a:schemeClr val="tx1"/>
                  </a:solidFill>
                </a:rPr>
                <a:t>wait for response</a:t>
              </a:r>
              <a:endParaRPr dirty="0">
                <a:solidFill>
                  <a:schemeClr val="tx1"/>
                </a:solidFill>
              </a:endParaRPr>
            </a:p>
          </p:txBody>
        </p:sp>
        <p:sp>
          <p:nvSpPr>
            <p:cNvPr id="119" name="*">
              <a:extLst>
                <a:ext uri="{FF2B5EF4-FFF2-40B4-BE49-F238E27FC236}">
                  <a16:creationId xmlns:a16="http://schemas.microsoft.com/office/drawing/2014/main" id="{6C930A26-29A6-4C60-A802-E0800081DB2C}"/>
                </a:ext>
              </a:extLst>
            </p:cNvPr>
            <p:cNvSpPr txBox="1"/>
            <p:nvPr/>
          </p:nvSpPr>
          <p:spPr>
            <a:xfrm>
              <a:off x="8805409" y="3475056"/>
              <a:ext cx="28666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r</a:t>
              </a:r>
              <a:endParaRPr dirty="0"/>
            </a:p>
          </p:txBody>
        </p:sp>
        <p:sp>
          <p:nvSpPr>
            <p:cNvPr id="120" name="*">
              <a:extLst>
                <a:ext uri="{FF2B5EF4-FFF2-40B4-BE49-F238E27FC236}">
                  <a16:creationId xmlns:a16="http://schemas.microsoft.com/office/drawing/2014/main" id="{B2E57B5B-3DD8-467E-B305-177469C44314}"/>
                </a:ext>
              </a:extLst>
            </p:cNvPr>
            <p:cNvSpPr txBox="1"/>
            <p:nvPr/>
          </p:nvSpPr>
          <p:spPr>
            <a:xfrm>
              <a:off x="6143926" y="3480971"/>
              <a:ext cx="28292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s</a:t>
              </a:r>
              <a:endParaRPr dirty="0"/>
            </a:p>
          </p:txBody>
        </p:sp>
      </p:grpSp>
      <p:sp>
        <p:nvSpPr>
          <p:cNvPr id="124" name="*">
            <a:extLst>
              <a:ext uri="{FF2B5EF4-FFF2-40B4-BE49-F238E27FC236}">
                <a16:creationId xmlns:a16="http://schemas.microsoft.com/office/drawing/2014/main" id="{ACB04907-8B1E-462E-8A86-1034CB882C16}"/>
              </a:ext>
            </a:extLst>
          </p:cNvPr>
          <p:cNvSpPr txBox="1"/>
          <p:nvPr/>
        </p:nvSpPr>
        <p:spPr>
          <a:xfrm>
            <a:off x="3391621" y="5737698"/>
            <a:ext cx="197326"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r</a:t>
            </a:r>
            <a:endParaRPr dirty="0"/>
          </a:p>
        </p:txBody>
      </p:sp>
      <p:sp>
        <p:nvSpPr>
          <p:cNvPr id="125" name="*">
            <a:extLst>
              <a:ext uri="{FF2B5EF4-FFF2-40B4-BE49-F238E27FC236}">
                <a16:creationId xmlns:a16="http://schemas.microsoft.com/office/drawing/2014/main" id="{C4B9D122-D756-4D4D-AD6A-966D29C5E8E2}"/>
              </a:ext>
            </a:extLst>
          </p:cNvPr>
          <p:cNvSpPr txBox="1"/>
          <p:nvPr/>
        </p:nvSpPr>
        <p:spPr>
          <a:xfrm>
            <a:off x="3385255" y="5306605"/>
            <a:ext cx="194752" cy="235962"/>
          </a:xfrm>
          <a:prstGeom prst="rect">
            <a:avLst/>
          </a:prstGeom>
          <a:solidFill>
            <a:schemeClr val="accent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lvl1pPr>
              <a:defRPr>
                <a:solidFill>
                  <a:srgbClr val="000000"/>
                </a:solidFill>
                <a:latin typeface="Courier New"/>
                <a:ea typeface="Courier New"/>
                <a:cs typeface="Courier New"/>
                <a:sym typeface="Courier New"/>
              </a:defRPr>
            </a:lvl1pPr>
          </a:lstStyle>
          <a:p>
            <a:r>
              <a:rPr lang="en-US" dirty="0"/>
              <a:t>s</a:t>
            </a:r>
            <a:endParaRPr dirty="0"/>
          </a:p>
        </p:txBody>
      </p:sp>
      <p:sp>
        <p:nvSpPr>
          <p:cNvPr id="2" name="TextBox 1">
            <a:extLst>
              <a:ext uri="{FF2B5EF4-FFF2-40B4-BE49-F238E27FC236}">
                <a16:creationId xmlns:a16="http://schemas.microsoft.com/office/drawing/2014/main" id="{60022A31-5B42-4853-96E6-6BDF0F34B932}"/>
              </a:ext>
            </a:extLst>
          </p:cNvPr>
          <p:cNvSpPr txBox="1"/>
          <p:nvPr/>
        </p:nvSpPr>
        <p:spPr>
          <a:xfrm>
            <a:off x="3753438" y="5262222"/>
            <a:ext cx="141284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5E5E5E"/>
                </a:solidFill>
                <a:effectLst/>
                <a:uFillTx/>
                <a:latin typeface="Courier New" panose="02070309020205020404" pitchFamily="49" charset="0"/>
                <a:cs typeface="Courier New" panose="02070309020205020404" pitchFamily="49" charset="0"/>
                <a:sym typeface="Helvetica Neue"/>
              </a:rPr>
              <a:t>send</a:t>
            </a:r>
          </a:p>
        </p:txBody>
      </p:sp>
      <p:sp>
        <p:nvSpPr>
          <p:cNvPr id="126" name="TextBox 125">
            <a:extLst>
              <a:ext uri="{FF2B5EF4-FFF2-40B4-BE49-F238E27FC236}">
                <a16:creationId xmlns:a16="http://schemas.microsoft.com/office/drawing/2014/main" id="{1DC7FE2C-6297-4846-B9E6-B8BAD56B3FC1}"/>
              </a:ext>
            </a:extLst>
          </p:cNvPr>
          <p:cNvSpPr txBox="1"/>
          <p:nvPr/>
        </p:nvSpPr>
        <p:spPr>
          <a:xfrm>
            <a:off x="3753438" y="5673693"/>
            <a:ext cx="1412848"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dirty="0">
                <a:latin typeface="Courier New" panose="02070309020205020404" pitchFamily="49" charset="0"/>
                <a:cs typeface="Courier New" panose="02070309020205020404" pitchFamily="49" charset="0"/>
              </a:rPr>
              <a:t>receive</a:t>
            </a:r>
            <a:endParaRPr kumimoji="0" lang="en-US" b="0" i="0" u="none" strike="noStrike" cap="none" spc="0" normalizeH="0" baseline="0" dirty="0">
              <a:ln>
                <a:noFill/>
              </a:ln>
              <a:solidFill>
                <a:srgbClr val="5E5E5E"/>
              </a:solidFill>
              <a:effectLst/>
              <a:uFillTx/>
              <a:latin typeface="Courier New" panose="02070309020205020404" pitchFamily="49" charset="0"/>
              <a:cs typeface="Courier New" panose="02070309020205020404" pitchFamily="49" charset="0"/>
              <a:sym typeface="Helvetica Neue"/>
            </a:endParaRPr>
          </a:p>
        </p:txBody>
      </p:sp>
      <p:grpSp>
        <p:nvGrpSpPr>
          <p:cNvPr id="14" name="Group 13">
            <a:extLst>
              <a:ext uri="{FF2B5EF4-FFF2-40B4-BE49-F238E27FC236}">
                <a16:creationId xmlns:a16="http://schemas.microsoft.com/office/drawing/2014/main" id="{4743BCF6-AB5F-E1FB-76EF-849F531EBF22}"/>
              </a:ext>
            </a:extLst>
          </p:cNvPr>
          <p:cNvGrpSpPr/>
          <p:nvPr/>
        </p:nvGrpSpPr>
        <p:grpSpPr>
          <a:xfrm>
            <a:off x="96342" y="1423382"/>
            <a:ext cx="11943585" cy="2718306"/>
            <a:chOff x="248415" y="2235560"/>
            <a:chExt cx="11943585" cy="2718306"/>
          </a:xfrm>
        </p:grpSpPr>
        <p:sp>
          <p:nvSpPr>
            <p:cNvPr id="3" name="async function axiosAwaitExample() {…">
              <a:extLst>
                <a:ext uri="{FF2B5EF4-FFF2-40B4-BE49-F238E27FC236}">
                  <a16:creationId xmlns:a16="http://schemas.microsoft.com/office/drawing/2014/main" id="{9B510086-2805-423F-B53D-A48FF1813E6E}"/>
                </a:ext>
              </a:extLst>
            </p:cNvPr>
            <p:cNvSpPr txBox="1"/>
            <p:nvPr/>
          </p:nvSpPr>
          <p:spPr>
            <a:xfrm>
              <a:off x="5657701" y="2686579"/>
              <a:ext cx="6534299" cy="2267287"/>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a:r>
                <a:rPr lang="en-US" sz="1600" b="0" dirty="0">
                  <a:solidFill>
                    <a:srgbClr val="0000F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makeThreeConcurrentRequests</a:t>
              </a:r>
              <a:r>
                <a:rPr lang="en-US" sz="1600" b="0" dirty="0">
                  <a:solidFill>
                    <a:srgbClr val="000000"/>
                  </a:solidFill>
                  <a:effectLst/>
                  <a:latin typeface="Consolas" panose="020B0609020204030204" pitchFamily="49" charset="0"/>
                </a:rPr>
                <a:t>(): </a:t>
              </a:r>
              <a:r>
                <a:rPr lang="en-US" sz="1600" b="0" dirty="0">
                  <a:solidFill>
                    <a:srgbClr val="267F99"/>
                  </a:solidFill>
                  <a:effectLst/>
                  <a:latin typeface="Consolas" panose="020B0609020204030204" pitchFamily="49" charset="0"/>
                </a:rPr>
                <a:t>Promise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void</a:t>
              </a:r>
              <a:r>
                <a:rPr lang="en-US" sz="1600" b="0" dirty="0">
                  <a:solidFill>
                    <a:srgbClr val="000000"/>
                  </a:solidFill>
                  <a:effectLst/>
                  <a:latin typeface="Consolas" panose="020B0609020204030204" pitchFamily="49" charset="0"/>
                </a:rPr>
                <a:t>&gt; {</a:t>
              </a:r>
            </a:p>
            <a:p>
              <a:pPr algn="l"/>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await</a:t>
              </a:r>
              <a:r>
                <a:rPr lang="en-US" sz="1600" b="0" dirty="0">
                  <a:solidFill>
                    <a:srgbClr val="000000"/>
                  </a:solidFill>
                  <a:effectLst/>
                  <a:latin typeface="Consolas" panose="020B0609020204030204" pitchFamily="49" charset="0"/>
                </a:rPr>
                <a:t> </a:t>
              </a:r>
              <a:r>
                <a:rPr lang="en-US" sz="1600" b="0" dirty="0" err="1">
                  <a:solidFill>
                    <a:srgbClr val="267F99"/>
                  </a:solidFill>
                  <a:effectLst/>
                  <a:latin typeface="Consolas" panose="020B0609020204030204" pitchFamily="49" charset="0"/>
                </a:rPr>
                <a:t>Promise</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all</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p>
            <a:p>
              <a:pPr algn="l"/>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console</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log</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'Heard back from all of the requests'</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03E74E02-9E3F-1A83-5509-76694354D029}"/>
                </a:ext>
              </a:extLst>
            </p:cNvPr>
            <p:cNvSpPr txBox="1"/>
            <p:nvPr/>
          </p:nvSpPr>
          <p:spPr>
            <a:xfrm>
              <a:off x="1390610" y="3820223"/>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8" name="async function axiosAwaitExample() {…">
              <a:extLst>
                <a:ext uri="{FF2B5EF4-FFF2-40B4-BE49-F238E27FC236}">
                  <a16:creationId xmlns:a16="http://schemas.microsoft.com/office/drawing/2014/main" id="{8B9A9BD0-D4E8-C784-9F73-1F60CB9E948F}"/>
                </a:ext>
              </a:extLst>
            </p:cNvPr>
            <p:cNvSpPr txBox="1"/>
            <p:nvPr/>
          </p:nvSpPr>
          <p:spPr>
            <a:xfrm>
              <a:off x="248415" y="2684853"/>
              <a:ext cx="5067199" cy="2021066"/>
            </a:xfrm>
            <a:prstGeom prst="rect">
              <a:avLst/>
            </a:prstGeom>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a:r>
                <a:rPr lang="en-US" sz="1600" b="0" dirty="0">
                  <a:solidFill>
                    <a:srgbClr val="0000FF"/>
                  </a:solidFill>
                  <a:effectLst/>
                  <a:latin typeface="Consolas" panose="020B0609020204030204" pitchFamily="49" charset="0"/>
                </a:rPr>
                <a:t>async</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makeThreeSerialRequests</a:t>
              </a:r>
              <a:r>
                <a:rPr lang="en-US" sz="1600" b="0" dirty="0">
                  <a:solidFill>
                    <a:srgbClr val="000000"/>
                  </a:solidFill>
                  <a:effectLst/>
                  <a:latin typeface="Consolas" panose="020B0609020204030204" pitchFamily="49" charset="0"/>
                </a:rPr>
                <a:t>(): </a:t>
              </a:r>
              <a:r>
                <a:rPr lang="en-US" sz="1600" b="0" dirty="0">
                  <a:solidFill>
                    <a:srgbClr val="267F99"/>
                  </a:solidFill>
                  <a:effectLst/>
                  <a:latin typeface="Consolas" panose="020B0609020204030204" pitchFamily="49" charset="0"/>
                </a:rPr>
                <a:t>Promise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void</a:t>
              </a:r>
              <a:r>
                <a:rPr lang="en-US" sz="1600" b="0" dirty="0">
                  <a:solidFill>
                    <a:srgbClr val="000000"/>
                  </a:solidFill>
                  <a:effectLst/>
                  <a:latin typeface="Consolas" panose="020B0609020204030204" pitchFamily="49" charset="0"/>
                </a:rPr>
                <a:t>&gt; {</a:t>
              </a:r>
            </a:p>
            <a:p>
              <a:pPr algn="l"/>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await</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1</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await</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2</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await</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makeOneGetRequest</a:t>
              </a:r>
              <a:r>
                <a:rPr lang="en-US" sz="1600" b="0" dirty="0">
                  <a:solidFill>
                    <a:srgbClr val="000000"/>
                  </a:solidFill>
                  <a:effectLst/>
                  <a:latin typeface="Consolas" panose="020B0609020204030204" pitchFamily="49" charset="0"/>
                </a:rPr>
                <a:t>(</a:t>
              </a:r>
              <a:r>
                <a:rPr lang="en-US" sz="1600" b="0" dirty="0">
                  <a:solidFill>
                    <a:srgbClr val="098658"/>
                  </a:solidFill>
                  <a:effectLst/>
                  <a:latin typeface="Consolas" panose="020B0609020204030204" pitchFamily="49" charset="0"/>
                </a:rPr>
                <a:t>3</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console</a:t>
              </a:r>
              <a:r>
                <a:rPr lang="en-US" sz="1600" b="0" dirty="0">
                  <a:solidFill>
                    <a:srgbClr val="000000"/>
                  </a:solidFill>
                  <a:effectLst/>
                  <a:latin typeface="Consolas" panose="020B0609020204030204" pitchFamily="49" charset="0"/>
                </a:rPr>
                <a:t>.</a:t>
              </a:r>
              <a:r>
                <a:rPr lang="en-US" sz="1600" b="0" dirty="0">
                  <a:solidFill>
                    <a:srgbClr val="795E26"/>
                  </a:solidFill>
                  <a:effectLst/>
                  <a:latin typeface="Consolas" panose="020B0609020204030204" pitchFamily="49" charset="0"/>
                </a:rPr>
                <a:t>log</a:t>
              </a:r>
              <a:r>
                <a:rPr lang="en-US" sz="1600" b="0" dirty="0">
                  <a:solidFill>
                    <a:srgbClr val="000000"/>
                  </a:solidFill>
                  <a:effectLst/>
                  <a:latin typeface="Consolas" panose="020B0609020204030204" pitchFamily="49" charset="0"/>
                </a:rPr>
                <a:t>(</a:t>
              </a:r>
              <a:r>
                <a:rPr lang="en-US" sz="1600" b="0" dirty="0">
                  <a:solidFill>
                    <a:srgbClr val="A31515"/>
                  </a:solidFill>
                  <a:effectLst/>
                  <a:latin typeface="Consolas" panose="020B0609020204030204" pitchFamily="49" charset="0"/>
                </a:rPr>
                <a:t>'Heard back from all of the requests'</a:t>
              </a:r>
              <a:r>
                <a:rPr lang="en-US" sz="1600" b="0" dirty="0">
                  <a:solidFill>
                    <a:srgbClr val="000000"/>
                  </a:solidFill>
                  <a:effectLst/>
                  <a:latin typeface="Consolas" panose="020B0609020204030204" pitchFamily="49" charset="0"/>
                </a:rPr>
                <a:t>)</a:t>
              </a:r>
            </a:p>
            <a:p>
              <a:pPr algn="l"/>
              <a:r>
                <a:rPr lang="en-US" sz="1600"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982D0330-E4CD-DB66-9628-EED9BC6B8AE0}"/>
                </a:ext>
              </a:extLst>
            </p:cNvPr>
            <p:cNvSpPr txBox="1"/>
            <p:nvPr/>
          </p:nvSpPr>
          <p:spPr>
            <a:xfrm>
              <a:off x="472875" y="2239935"/>
              <a:ext cx="4618277"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1" dirty="0">
                  <a:solidFill>
                    <a:schemeClr val="bg2">
                      <a:lumMod val="10000"/>
                    </a:schemeClr>
                  </a:solidFill>
                </a:rPr>
                <a:t>Sequential version: ~400msec</a:t>
              </a:r>
            </a:p>
          </p:txBody>
        </p:sp>
        <p:sp>
          <p:nvSpPr>
            <p:cNvPr id="11" name="TextBox 10">
              <a:extLst>
                <a:ext uri="{FF2B5EF4-FFF2-40B4-BE49-F238E27FC236}">
                  <a16:creationId xmlns:a16="http://schemas.microsoft.com/office/drawing/2014/main" id="{25AE02E9-DC28-A7F0-4EC6-39D09C845B67}"/>
                </a:ext>
              </a:extLst>
            </p:cNvPr>
            <p:cNvSpPr txBox="1"/>
            <p:nvPr/>
          </p:nvSpPr>
          <p:spPr>
            <a:xfrm>
              <a:off x="6789972" y="2235560"/>
              <a:ext cx="4618277"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1" dirty="0">
                  <a:solidFill>
                    <a:schemeClr val="bg2">
                      <a:lumMod val="10000"/>
                    </a:schemeClr>
                  </a:solidFill>
                </a:rPr>
                <a:t>Concurrent version: ~126msec</a:t>
              </a:r>
            </a:p>
          </p:txBody>
        </p:sp>
      </p:grpSp>
    </p:spTree>
    <p:extLst>
      <p:ext uri="{BB962C8B-B14F-4D97-AF65-F5344CB8AC3E}">
        <p14:creationId xmlns:p14="http://schemas.microsoft.com/office/powerpoint/2010/main" val="215697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25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30D-D050-0E4F-A7DE-8C3F2CE7137F}"/>
              </a:ext>
            </a:extLst>
          </p:cNvPr>
          <p:cNvSpPr>
            <a:spLocks noGrp="1"/>
          </p:cNvSpPr>
          <p:nvPr>
            <p:ph type="title"/>
          </p:nvPr>
        </p:nvSpPr>
        <p:spPr/>
        <p:txBody>
          <a:bodyPr/>
          <a:lstStyle/>
          <a:p>
            <a:r>
              <a:rPr lang="en-US" dirty="0"/>
              <a:t>Agile Principles for Effective Planning: YAGNI</a:t>
            </a:r>
          </a:p>
        </p:txBody>
      </p:sp>
      <p:sp>
        <p:nvSpPr>
          <p:cNvPr id="3" name="Content Placeholder 2">
            <a:extLst>
              <a:ext uri="{FF2B5EF4-FFF2-40B4-BE49-F238E27FC236}">
                <a16:creationId xmlns:a16="http://schemas.microsoft.com/office/drawing/2014/main" id="{95F2F178-02BA-0C49-977F-61215C645984}"/>
              </a:ext>
            </a:extLst>
          </p:cNvPr>
          <p:cNvSpPr>
            <a:spLocks noGrp="1"/>
          </p:cNvSpPr>
          <p:nvPr>
            <p:ph idx="1"/>
          </p:nvPr>
        </p:nvSpPr>
        <p:spPr>
          <a:xfrm>
            <a:off x="838200" y="1500160"/>
            <a:ext cx="5257800" cy="4351338"/>
          </a:xfrm>
        </p:spPr>
        <p:txBody>
          <a:bodyPr>
            <a:normAutofit/>
          </a:bodyPr>
          <a:lstStyle/>
          <a:p>
            <a:r>
              <a:rPr lang="en-US" dirty="0">
                <a:hlinkClick r:id="rId3"/>
              </a:rPr>
              <a:t>YAGNI – “You Aren’t Going To Need It”</a:t>
            </a:r>
            <a:endParaRPr lang="en-US" dirty="0"/>
          </a:p>
          <a:p>
            <a:r>
              <a:rPr lang="en-US" dirty="0"/>
              <a:t>Do not pre-maturely plan or implement features</a:t>
            </a:r>
          </a:p>
          <a:p>
            <a:r>
              <a:rPr lang="en-US" dirty="0"/>
              <a:t>Why? Uncertainty </a:t>
            </a:r>
            <a:r>
              <a:rPr lang="en-US" i="1" dirty="0"/>
              <a:t>in what we actually need</a:t>
            </a:r>
          </a:p>
          <a:p>
            <a:r>
              <a:rPr lang="en-US" dirty="0"/>
              <a:t>Focus on </a:t>
            </a:r>
            <a:r>
              <a:rPr lang="en-US" i="1" dirty="0"/>
              <a:t>prioritization</a:t>
            </a:r>
            <a:r>
              <a:rPr lang="en-US" dirty="0"/>
              <a:t>, independent of estimation</a:t>
            </a:r>
          </a:p>
        </p:txBody>
      </p:sp>
      <p:sp>
        <p:nvSpPr>
          <p:cNvPr id="4" name="Slide Number Placeholder 3">
            <a:extLst>
              <a:ext uri="{FF2B5EF4-FFF2-40B4-BE49-F238E27FC236}">
                <a16:creationId xmlns:a16="http://schemas.microsoft.com/office/drawing/2014/main" id="{02D970CC-A7C0-BB45-B5ED-4F92246EE26B}"/>
              </a:ext>
            </a:extLst>
          </p:cNvPr>
          <p:cNvSpPr>
            <a:spLocks noGrp="1"/>
          </p:cNvSpPr>
          <p:nvPr>
            <p:ph type="sldNum" sz="quarter" idx="12"/>
          </p:nvPr>
        </p:nvSpPr>
        <p:spPr/>
        <p:txBody>
          <a:bodyPr/>
          <a:lstStyle/>
          <a:p>
            <a:fld id="{20F37917-FD3A-4669-9018-DA04BCDD3D75}" type="slidenum">
              <a:rPr lang="en-US" smtClean="0"/>
              <a:t>27</a:t>
            </a:fld>
            <a:endParaRPr lang="en-US"/>
          </a:p>
        </p:txBody>
      </p:sp>
      <p:pic>
        <p:nvPicPr>
          <p:cNvPr id="2054" name="Picture 6">
            <a:extLst>
              <a:ext uri="{FF2B5EF4-FFF2-40B4-BE49-F238E27FC236}">
                <a16:creationId xmlns:a16="http://schemas.microsoft.com/office/drawing/2014/main" id="{1BC4A097-D0B8-9D43-9DCF-FEDA66C58C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660" y="1700773"/>
            <a:ext cx="5241470" cy="448645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93CC750-A86E-1741-8FDC-E806DA2B10EC}"/>
              </a:ext>
            </a:extLst>
          </p:cNvPr>
          <p:cNvSpPr txBox="1"/>
          <p:nvPr/>
        </p:nvSpPr>
        <p:spPr>
          <a:xfrm>
            <a:off x="9573986" y="6171384"/>
            <a:ext cx="1779814" cy="3569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1200" dirty="0">
                <a:solidFill>
                  <a:schemeClr val="tx1"/>
                </a:solidFill>
              </a:rPr>
              <a:t>Graphic: Martin Fowler</a:t>
            </a:r>
          </a:p>
        </p:txBody>
      </p:sp>
    </p:spTree>
    <p:extLst>
      <p:ext uri="{BB962C8B-B14F-4D97-AF65-F5344CB8AC3E}">
        <p14:creationId xmlns:p14="http://schemas.microsoft.com/office/powerpoint/2010/main" val="1308112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5C053-AC82-1A4A-8C97-88CF2D745EF5}"/>
              </a:ext>
            </a:extLst>
          </p:cNvPr>
          <p:cNvSpPr>
            <a:spLocks noGrp="1"/>
          </p:cNvSpPr>
          <p:nvPr>
            <p:ph type="title"/>
          </p:nvPr>
        </p:nvSpPr>
        <p:spPr/>
        <p:txBody>
          <a:bodyPr/>
          <a:lstStyle/>
          <a:p>
            <a:r>
              <a:rPr lang="en-US" dirty="0"/>
              <a:t>Tracking and Prioritizing Tasks: Product Backlog</a:t>
            </a:r>
          </a:p>
        </p:txBody>
      </p:sp>
      <p:sp>
        <p:nvSpPr>
          <p:cNvPr id="4" name="Slide Number Placeholder 3">
            <a:extLst>
              <a:ext uri="{FF2B5EF4-FFF2-40B4-BE49-F238E27FC236}">
                <a16:creationId xmlns:a16="http://schemas.microsoft.com/office/drawing/2014/main" id="{74265145-0D71-684E-A7DB-8B60B8B7171F}"/>
              </a:ext>
            </a:extLst>
          </p:cNvPr>
          <p:cNvSpPr>
            <a:spLocks noGrp="1"/>
          </p:cNvSpPr>
          <p:nvPr>
            <p:ph type="sldNum" sz="quarter" idx="12"/>
          </p:nvPr>
        </p:nvSpPr>
        <p:spPr/>
        <p:txBody>
          <a:bodyPr/>
          <a:lstStyle/>
          <a:p>
            <a:fld id="{20F37917-FD3A-4669-9018-DA04BCDD3D75}" type="slidenum">
              <a:rPr lang="en-US" smtClean="0"/>
              <a:t>28</a:t>
            </a:fld>
            <a:endParaRPr lang="en-US"/>
          </a:p>
        </p:txBody>
      </p:sp>
      <p:graphicFrame>
        <p:nvGraphicFramePr>
          <p:cNvPr id="6" name="Table 6">
            <a:extLst>
              <a:ext uri="{FF2B5EF4-FFF2-40B4-BE49-F238E27FC236}">
                <a16:creationId xmlns:a16="http://schemas.microsoft.com/office/drawing/2014/main" id="{A3F41C8F-79F6-A54A-9628-8EF0F2E1D797}"/>
              </a:ext>
            </a:extLst>
          </p:cNvPr>
          <p:cNvGraphicFramePr>
            <a:graphicFrameLocks noGrp="1"/>
          </p:cNvGraphicFramePr>
          <p:nvPr/>
        </p:nvGraphicFramePr>
        <p:xfrm>
          <a:off x="5176156" y="1848409"/>
          <a:ext cx="6868887" cy="4937760"/>
        </p:xfrm>
        <a:graphic>
          <a:graphicData uri="http://schemas.openxmlformats.org/drawingml/2006/table">
            <a:tbl>
              <a:tblPr firstRow="1" bandRow="1">
                <a:tableStyleId>{5C22544A-7EE6-4342-B048-85BDC9FD1C3A}</a:tableStyleId>
              </a:tblPr>
              <a:tblGrid>
                <a:gridCol w="2956230">
                  <a:extLst>
                    <a:ext uri="{9D8B030D-6E8A-4147-A177-3AD203B41FA5}">
                      <a16:colId xmlns:a16="http://schemas.microsoft.com/office/drawing/2014/main" val="3745367761"/>
                    </a:ext>
                  </a:extLst>
                </a:gridCol>
                <a:gridCol w="1112933">
                  <a:extLst>
                    <a:ext uri="{9D8B030D-6E8A-4147-A177-3AD203B41FA5}">
                      <a16:colId xmlns:a16="http://schemas.microsoft.com/office/drawing/2014/main" val="1293816579"/>
                    </a:ext>
                  </a:extLst>
                </a:gridCol>
                <a:gridCol w="2799724">
                  <a:extLst>
                    <a:ext uri="{9D8B030D-6E8A-4147-A177-3AD203B41FA5}">
                      <a16:colId xmlns:a16="http://schemas.microsoft.com/office/drawing/2014/main" val="1742160453"/>
                    </a:ext>
                  </a:extLst>
                </a:gridCol>
              </a:tblGrid>
              <a:tr h="255321">
                <a:tc>
                  <a:txBody>
                    <a:bodyPr/>
                    <a:lstStyle/>
                    <a:p>
                      <a:r>
                        <a:rPr lang="en-US" dirty="0"/>
                        <a:t>Item</a:t>
                      </a:r>
                    </a:p>
                  </a:txBody>
                  <a:tcPr/>
                </a:tc>
                <a:tc>
                  <a:txBody>
                    <a:bodyPr/>
                    <a:lstStyle/>
                    <a:p>
                      <a:r>
                        <a:rPr lang="en-US" dirty="0"/>
                        <a:t>Priority</a:t>
                      </a:r>
                    </a:p>
                  </a:txBody>
                  <a:tcPr/>
                </a:tc>
                <a:tc>
                  <a:txBody>
                    <a:bodyPr/>
                    <a:lstStyle/>
                    <a:p>
                      <a:r>
                        <a:rPr lang="en-US" dirty="0"/>
                        <a:t>Value</a:t>
                      </a:r>
                    </a:p>
                  </a:txBody>
                  <a:tcPr/>
                </a:tc>
                <a:extLst>
                  <a:ext uri="{0D108BD9-81ED-4DB2-BD59-A6C34878D82A}">
                    <a16:rowId xmlns:a16="http://schemas.microsoft.com/office/drawing/2014/main" val="2345134616"/>
                  </a:ext>
                </a:extLst>
              </a:tr>
              <a:tr h="474651">
                <a:tc>
                  <a:txBody>
                    <a:bodyPr/>
                    <a:lstStyle/>
                    <a:p>
                      <a:r>
                        <a:rPr lang="en-US" dirty="0"/>
                        <a:t>The driver’s interface should display unplowed streets</a:t>
                      </a:r>
                    </a:p>
                  </a:txBody>
                  <a:tcPr/>
                </a:tc>
                <a:tc>
                  <a:txBody>
                    <a:bodyPr/>
                    <a:lstStyle/>
                    <a:p>
                      <a:r>
                        <a:rPr lang="en-US" dirty="0"/>
                        <a:t>High</a:t>
                      </a:r>
                    </a:p>
                  </a:txBody>
                  <a:tcPr/>
                </a:tc>
                <a:tc>
                  <a:txBody>
                    <a:bodyPr/>
                    <a:lstStyle/>
                    <a:p>
                      <a:r>
                        <a:rPr lang="en-US" dirty="0"/>
                        <a:t>Required for MVP – drivers must know where to go</a:t>
                      </a:r>
                    </a:p>
                  </a:txBody>
                  <a:tcPr/>
                </a:tc>
                <a:extLst>
                  <a:ext uri="{0D108BD9-81ED-4DB2-BD59-A6C34878D82A}">
                    <a16:rowId xmlns:a16="http://schemas.microsoft.com/office/drawing/2014/main" val="1972988911"/>
                  </a:ext>
                </a:extLst>
              </a:tr>
              <a:tr h="638302">
                <a:tc>
                  <a:txBody>
                    <a:bodyPr/>
                    <a:lstStyle/>
                    <a:p>
                      <a:r>
                        <a:rPr lang="en-US" dirty="0"/>
                        <a:t>The driver’s interface should track which streets have been plowed</a:t>
                      </a:r>
                    </a:p>
                  </a:txBody>
                  <a:tcPr/>
                </a:tc>
                <a:tc>
                  <a:txBody>
                    <a:bodyPr/>
                    <a:lstStyle/>
                    <a:p>
                      <a:r>
                        <a:rPr lang="en-US" dirty="0"/>
                        <a:t>High</a:t>
                      </a:r>
                    </a:p>
                  </a:txBody>
                  <a:tcPr/>
                </a:tc>
                <a:tc>
                  <a:txBody>
                    <a:bodyPr/>
                    <a:lstStyle/>
                    <a:p>
                      <a:r>
                        <a:rPr lang="en-US" dirty="0"/>
                        <a:t>Required for MVP – informs rest of system what has been plowed</a:t>
                      </a:r>
                    </a:p>
                  </a:txBody>
                  <a:tcPr/>
                </a:tc>
                <a:extLst>
                  <a:ext uri="{0D108BD9-81ED-4DB2-BD59-A6C34878D82A}">
                    <a16:rowId xmlns:a16="http://schemas.microsoft.com/office/drawing/2014/main" val="3408323513"/>
                  </a:ext>
                </a:extLst>
              </a:tr>
              <a:tr h="829792">
                <a:tc>
                  <a:txBody>
                    <a:bodyPr/>
                    <a:lstStyle/>
                    <a:p>
                      <a:r>
                        <a:rPr lang="en-US" dirty="0"/>
                        <a:t>The city official’s internal interface should show estimated arrival times for plows</a:t>
                      </a:r>
                    </a:p>
                  </a:txBody>
                  <a:tcPr/>
                </a:tc>
                <a:tc>
                  <a:txBody>
                    <a:bodyPr/>
                    <a:lstStyle/>
                    <a:p>
                      <a:r>
                        <a:rPr lang="en-US" dirty="0"/>
                        <a:t>Low</a:t>
                      </a:r>
                    </a:p>
                  </a:txBody>
                  <a:tcPr/>
                </a:tc>
                <a:tc>
                  <a:txBody>
                    <a:bodyPr/>
                    <a:lstStyle/>
                    <a:p>
                      <a:r>
                        <a:rPr lang="en-US" dirty="0"/>
                        <a:t>City officials field thousands of complaint calls, expected to increase citizen satisfaction</a:t>
                      </a:r>
                    </a:p>
                  </a:txBody>
                  <a:tcPr/>
                </a:tc>
                <a:extLst>
                  <a:ext uri="{0D108BD9-81ED-4DB2-BD59-A6C34878D82A}">
                    <a16:rowId xmlns:a16="http://schemas.microsoft.com/office/drawing/2014/main" val="1563178270"/>
                  </a:ext>
                </a:extLst>
              </a:tr>
              <a:tr h="8297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driver’s interface should show an optimized plowing route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Plowing will become more efficient, cuts fuel and labor costs</a:t>
                      </a:r>
                    </a:p>
                  </a:txBody>
                  <a:tcPr/>
                </a:tc>
                <a:extLst>
                  <a:ext uri="{0D108BD9-81ED-4DB2-BD59-A6C34878D82A}">
                    <a16:rowId xmlns:a16="http://schemas.microsoft.com/office/drawing/2014/main" val="2915283523"/>
                  </a:ext>
                </a:extLst>
              </a:tr>
              <a:tr h="638302">
                <a:tc>
                  <a:txBody>
                    <a:bodyPr/>
                    <a:lstStyle/>
                    <a:p>
                      <a:r>
                        <a:rPr lang="en-US" dirty="0"/>
                        <a:t>Members of the public should be able to see real-time plow status</a:t>
                      </a:r>
                    </a:p>
                  </a:txBody>
                  <a:tcPr/>
                </a:tc>
                <a:tc>
                  <a:txBody>
                    <a:bodyPr/>
                    <a:lstStyle/>
                    <a:p>
                      <a:r>
                        <a:rPr lang="en-US" dirty="0"/>
                        <a:t>High</a:t>
                      </a:r>
                    </a:p>
                  </a:txBody>
                  <a:tcPr/>
                </a:tc>
                <a:tc>
                  <a:txBody>
                    <a:bodyPr/>
                    <a:lstStyle/>
                    <a:p>
                      <a:r>
                        <a:rPr lang="en-US" dirty="0"/>
                        <a:t>Government transparency groups want this; it might reduce phone complaints</a:t>
                      </a:r>
                    </a:p>
                  </a:txBody>
                  <a:tcPr/>
                </a:tc>
                <a:extLst>
                  <a:ext uri="{0D108BD9-81ED-4DB2-BD59-A6C34878D82A}">
                    <a16:rowId xmlns:a16="http://schemas.microsoft.com/office/drawing/2014/main" val="3582633178"/>
                  </a:ext>
                </a:extLst>
              </a:tr>
            </a:tbl>
          </a:graphicData>
        </a:graphic>
      </p:graphicFrame>
      <p:sp>
        <p:nvSpPr>
          <p:cNvPr id="7" name="TextBox 6">
            <a:extLst>
              <a:ext uri="{FF2B5EF4-FFF2-40B4-BE49-F238E27FC236}">
                <a16:creationId xmlns:a16="http://schemas.microsoft.com/office/drawing/2014/main" id="{E1D79C89-C9BB-D544-8A0A-B54D168D9EC0}"/>
              </a:ext>
            </a:extLst>
          </p:cNvPr>
          <p:cNvSpPr txBox="1"/>
          <p:nvPr/>
        </p:nvSpPr>
        <p:spPr>
          <a:xfrm>
            <a:off x="6681106" y="1261915"/>
            <a:ext cx="3858986" cy="6683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err="1">
                <a:solidFill>
                  <a:schemeClr val="tx1"/>
                </a:solidFill>
              </a:rPr>
              <a:t>PlowTracker</a:t>
            </a:r>
            <a:r>
              <a:rPr lang="en-US" sz="2400" dirty="0">
                <a:solidFill>
                  <a:schemeClr val="tx1"/>
                </a:solidFill>
              </a:rPr>
              <a:t> Product Backlog</a:t>
            </a:r>
          </a:p>
        </p:txBody>
      </p:sp>
      <p:sp>
        <p:nvSpPr>
          <p:cNvPr id="10" name="Content Placeholder 2">
            <a:extLst>
              <a:ext uri="{FF2B5EF4-FFF2-40B4-BE49-F238E27FC236}">
                <a16:creationId xmlns:a16="http://schemas.microsoft.com/office/drawing/2014/main" id="{6C90178D-675E-8D46-BAC9-67938256DF87}"/>
              </a:ext>
            </a:extLst>
          </p:cNvPr>
          <p:cNvSpPr>
            <a:spLocks noGrp="1"/>
          </p:cNvSpPr>
          <p:nvPr>
            <p:ph idx="1"/>
          </p:nvPr>
        </p:nvSpPr>
        <p:spPr>
          <a:xfrm>
            <a:off x="429984" y="1848409"/>
            <a:ext cx="4746171" cy="4351338"/>
          </a:xfrm>
        </p:spPr>
        <p:txBody>
          <a:bodyPr/>
          <a:lstStyle/>
          <a:p>
            <a:r>
              <a:rPr lang="en-US" dirty="0"/>
              <a:t>List of user stories for the product</a:t>
            </a:r>
          </a:p>
          <a:p>
            <a:r>
              <a:rPr lang="en-US" dirty="0"/>
              <a:t>All entries should add value</a:t>
            </a:r>
          </a:p>
          <a:p>
            <a:r>
              <a:rPr lang="en-US" dirty="0"/>
              <a:t>No low level tasks</a:t>
            </a:r>
          </a:p>
          <a:p>
            <a:r>
              <a:rPr lang="en-US" dirty="0"/>
              <a:t>Items are prioritized</a:t>
            </a:r>
          </a:p>
          <a:p>
            <a:r>
              <a:rPr lang="en-US" dirty="0"/>
              <a:t>A living document</a:t>
            </a:r>
          </a:p>
          <a:p>
            <a:endParaRPr lang="en-US" dirty="0"/>
          </a:p>
        </p:txBody>
      </p:sp>
    </p:spTree>
    <p:extLst>
      <p:ext uri="{BB962C8B-B14F-4D97-AF65-F5344CB8AC3E}">
        <p14:creationId xmlns:p14="http://schemas.microsoft.com/office/powerpoint/2010/main" val="1759301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6DFD9-3C00-A649-90C2-995DA0254305}"/>
              </a:ext>
            </a:extLst>
          </p:cNvPr>
          <p:cNvSpPr>
            <a:spLocks noGrp="1"/>
          </p:cNvSpPr>
          <p:nvPr>
            <p:ph type="title"/>
          </p:nvPr>
        </p:nvSpPr>
        <p:spPr/>
        <p:txBody>
          <a:bodyPr/>
          <a:lstStyle/>
          <a:p>
            <a:r>
              <a:rPr lang="en-US" dirty="0"/>
              <a:t>Scrum: Daily progress towards product goals</a:t>
            </a:r>
          </a:p>
        </p:txBody>
      </p:sp>
      <p:sp>
        <p:nvSpPr>
          <p:cNvPr id="4" name="Slide Number Placeholder 3">
            <a:extLst>
              <a:ext uri="{FF2B5EF4-FFF2-40B4-BE49-F238E27FC236}">
                <a16:creationId xmlns:a16="http://schemas.microsoft.com/office/drawing/2014/main" id="{92282F26-D093-1A46-847A-D076ADE863FD}"/>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9" name="Picture 8">
            <a:extLst>
              <a:ext uri="{FF2B5EF4-FFF2-40B4-BE49-F238E27FC236}">
                <a16:creationId xmlns:a16="http://schemas.microsoft.com/office/drawing/2014/main" id="{52C1D347-FA68-E64B-9637-CBA5ACABE939}"/>
              </a:ext>
            </a:extLst>
          </p:cNvPr>
          <p:cNvPicPr>
            <a:picLocks noChangeAspect="1"/>
          </p:cNvPicPr>
          <p:nvPr/>
        </p:nvPicPr>
        <p:blipFill>
          <a:blip r:embed="rId3"/>
          <a:stretch>
            <a:fillRect/>
          </a:stretch>
        </p:blipFill>
        <p:spPr>
          <a:xfrm>
            <a:off x="419100" y="1452224"/>
            <a:ext cx="11353800" cy="5519694"/>
          </a:xfrm>
          <a:prstGeom prst="rect">
            <a:avLst/>
          </a:prstGeom>
        </p:spPr>
      </p:pic>
    </p:spTree>
    <p:extLst>
      <p:ext uri="{BB962C8B-B14F-4D97-AF65-F5344CB8AC3E}">
        <p14:creationId xmlns:p14="http://schemas.microsoft.com/office/powerpoint/2010/main" val="32844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1F06-ED21-403A-B6A6-FEA376B409EE}"/>
              </a:ext>
            </a:extLst>
          </p:cNvPr>
          <p:cNvSpPr>
            <a:spLocks noGrp="1"/>
          </p:cNvSpPr>
          <p:nvPr>
            <p:ph type="title"/>
          </p:nvPr>
        </p:nvSpPr>
        <p:spPr>
          <a:xfrm>
            <a:off x="640080" y="325369"/>
            <a:ext cx="4368602" cy="1956841"/>
          </a:xfrm>
        </p:spPr>
        <p:txBody>
          <a:bodyPr anchor="ctr">
            <a:normAutofit/>
          </a:bodyPr>
          <a:lstStyle/>
          <a:p>
            <a:r>
              <a:rPr lang="en-US" sz="3400" dirty="0"/>
              <a:t>Always need to document the requirements</a:t>
            </a:r>
          </a:p>
        </p:txBody>
      </p:sp>
      <p:sp>
        <p:nvSpPr>
          <p:cNvPr id="3" name="Content Placeholder 2">
            <a:extLst>
              <a:ext uri="{FF2B5EF4-FFF2-40B4-BE49-F238E27FC236}">
                <a16:creationId xmlns:a16="http://schemas.microsoft.com/office/drawing/2014/main" id="{32B42B4B-1CA2-4719-81B9-B018D78713C4}"/>
              </a:ext>
            </a:extLst>
          </p:cNvPr>
          <p:cNvSpPr>
            <a:spLocks noGrp="1"/>
          </p:cNvSpPr>
          <p:nvPr>
            <p:ph idx="1"/>
          </p:nvPr>
        </p:nvSpPr>
        <p:spPr>
          <a:xfrm>
            <a:off x="640080" y="2872899"/>
            <a:ext cx="4243589" cy="3320668"/>
          </a:xfrm>
        </p:spPr>
        <p:txBody>
          <a:bodyPr>
            <a:normAutofit/>
          </a:bodyPr>
          <a:lstStyle/>
          <a:p>
            <a:r>
              <a:rPr lang="en-US" sz="2200" dirty="0"/>
              <a:t>Documentation helps our whole team make sure they are building the right thing</a:t>
            </a:r>
          </a:p>
          <a:p>
            <a:r>
              <a:rPr lang="en-US" sz="2200" dirty="0"/>
              <a:t>Documentation can help specify implicit requirements</a:t>
            </a:r>
          </a:p>
          <a:p>
            <a:r>
              <a:rPr lang="en-US" sz="2200" dirty="0"/>
              <a:t>Documentation can also serve as an artifact to iterate on with a client</a:t>
            </a:r>
          </a:p>
        </p:txBody>
      </p:sp>
      <p:pic>
        <p:nvPicPr>
          <p:cNvPr id="5122" name="Picture 2">
            <a:extLst>
              <a:ext uri="{FF2B5EF4-FFF2-40B4-BE49-F238E27FC236}">
                <a16:creationId xmlns:a16="http://schemas.microsoft.com/office/drawing/2014/main" id="{3A77A357-8C86-E643-ABFD-8DBD581209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41" r="1643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9C40FE6-1836-48FB-AC25-D22F80147B14}"/>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2236293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95527-4DF9-A941-9624-DE6234365824}"/>
              </a:ext>
            </a:extLst>
          </p:cNvPr>
          <p:cNvSpPr>
            <a:spLocks noGrp="1"/>
          </p:cNvSpPr>
          <p:nvPr>
            <p:ph type="title"/>
          </p:nvPr>
        </p:nvSpPr>
        <p:spPr/>
        <p:txBody>
          <a:bodyPr/>
          <a:lstStyle/>
          <a:p>
            <a:r>
              <a:rPr lang="en-US" dirty="0"/>
              <a:t>Estimating with T-Shirt Sizes</a:t>
            </a:r>
          </a:p>
        </p:txBody>
      </p:sp>
      <p:sp>
        <p:nvSpPr>
          <p:cNvPr id="3" name="Content Placeholder 2">
            <a:extLst>
              <a:ext uri="{FF2B5EF4-FFF2-40B4-BE49-F238E27FC236}">
                <a16:creationId xmlns:a16="http://schemas.microsoft.com/office/drawing/2014/main" id="{7E8A1BFD-A165-5940-B8CA-A69E244FB46E}"/>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E125D3B-3084-7B4F-BCD7-1DCDE7D7C491}"/>
              </a:ext>
            </a:extLst>
          </p:cNvPr>
          <p:cNvSpPr>
            <a:spLocks noGrp="1"/>
          </p:cNvSpPr>
          <p:nvPr>
            <p:ph type="sldNum" sz="quarter" idx="12"/>
          </p:nvPr>
        </p:nvSpPr>
        <p:spPr/>
        <p:txBody>
          <a:bodyPr/>
          <a:lstStyle/>
          <a:p>
            <a:fld id="{20F37917-FD3A-4669-9018-DA04BCDD3D75}" type="slidenum">
              <a:rPr lang="en-US" smtClean="0"/>
              <a:t>30</a:t>
            </a:fld>
            <a:endParaRPr lang="en-US" dirty="0"/>
          </a:p>
        </p:txBody>
      </p:sp>
      <p:pic>
        <p:nvPicPr>
          <p:cNvPr id="6146" name="Picture 2" descr="How to estimate better: T-shirt sizing approach in Agile | Codica">
            <a:extLst>
              <a:ext uri="{FF2B5EF4-FFF2-40B4-BE49-F238E27FC236}">
                <a16:creationId xmlns:a16="http://schemas.microsoft.com/office/drawing/2014/main" id="{CBB6A642-E409-A14B-94D2-382423FC8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00160"/>
            <a:ext cx="12192000" cy="493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685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31ADD-E115-C843-8649-6DE728404A00}"/>
              </a:ext>
            </a:extLst>
          </p:cNvPr>
          <p:cNvSpPr>
            <a:spLocks noGrp="1"/>
          </p:cNvSpPr>
          <p:nvPr>
            <p:ph type="title"/>
          </p:nvPr>
        </p:nvSpPr>
        <p:spPr/>
        <p:txBody>
          <a:bodyPr/>
          <a:lstStyle/>
          <a:p>
            <a:r>
              <a:rPr lang="en-US" dirty="0"/>
              <a:t>Sprint Review and Retrospective</a:t>
            </a:r>
          </a:p>
        </p:txBody>
      </p:sp>
      <p:sp>
        <p:nvSpPr>
          <p:cNvPr id="3" name="Content Placeholder 2">
            <a:extLst>
              <a:ext uri="{FF2B5EF4-FFF2-40B4-BE49-F238E27FC236}">
                <a16:creationId xmlns:a16="http://schemas.microsoft.com/office/drawing/2014/main" id="{5F236B7E-41D4-2D47-95E2-7B6307C81B37}"/>
              </a:ext>
            </a:extLst>
          </p:cNvPr>
          <p:cNvSpPr>
            <a:spLocks noGrp="1"/>
          </p:cNvSpPr>
          <p:nvPr>
            <p:ph idx="1"/>
          </p:nvPr>
        </p:nvSpPr>
        <p:spPr>
          <a:xfrm>
            <a:off x="838200" y="1500160"/>
            <a:ext cx="9898626" cy="4351338"/>
          </a:xfrm>
        </p:spPr>
        <p:txBody>
          <a:bodyPr/>
          <a:lstStyle/>
          <a:p>
            <a:r>
              <a:rPr lang="en-US" dirty="0"/>
              <a:t>Sprint Review:</a:t>
            </a:r>
          </a:p>
          <a:p>
            <a:pPr lvl="1"/>
            <a:r>
              <a:rPr lang="en-US" dirty="0"/>
              <a:t>Provide a working demo</a:t>
            </a:r>
          </a:p>
          <a:p>
            <a:pPr lvl="1"/>
            <a:r>
              <a:rPr lang="en-US" dirty="0"/>
              <a:t>What did we get done?</a:t>
            </a:r>
          </a:p>
          <a:p>
            <a:pPr lvl="1"/>
            <a:r>
              <a:rPr lang="en-US" dirty="0"/>
              <a:t>What value did we deliver?</a:t>
            </a:r>
          </a:p>
          <a:p>
            <a:r>
              <a:rPr lang="en-US" dirty="0"/>
              <a:t>Sprint Retrospective</a:t>
            </a:r>
          </a:p>
          <a:p>
            <a:pPr lvl="1"/>
            <a:r>
              <a:rPr lang="en-US" dirty="0"/>
              <a:t>What went well?</a:t>
            </a:r>
          </a:p>
          <a:p>
            <a:pPr lvl="1"/>
            <a:r>
              <a:rPr lang="en-US" dirty="0"/>
              <a:t>What could we have done better?</a:t>
            </a:r>
          </a:p>
          <a:p>
            <a:pPr lvl="1"/>
            <a:r>
              <a:rPr lang="en-US" dirty="0"/>
              <a:t>If incidents occurred: conduct a blameless postmortem</a:t>
            </a:r>
          </a:p>
          <a:p>
            <a:r>
              <a:rPr lang="en-US" dirty="0"/>
              <a:t>Provides an opportunity to reflect on overall project velocity</a:t>
            </a:r>
          </a:p>
        </p:txBody>
      </p:sp>
      <p:sp>
        <p:nvSpPr>
          <p:cNvPr id="4" name="Slide Number Placeholder 3">
            <a:extLst>
              <a:ext uri="{FF2B5EF4-FFF2-40B4-BE49-F238E27FC236}">
                <a16:creationId xmlns:a16="http://schemas.microsoft.com/office/drawing/2014/main" id="{2DE3FF1F-795A-7843-BF8C-D99E17A6FA59}"/>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662881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32</a:t>
            </a:fld>
            <a:endParaRPr lang="en-US"/>
          </a:p>
        </p:txBody>
      </p:sp>
    </p:spTree>
    <p:extLst>
      <p:ext uri="{BB962C8B-B14F-4D97-AF65-F5344CB8AC3E}">
        <p14:creationId xmlns:p14="http://schemas.microsoft.com/office/powerpoint/2010/main" val="3927597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33</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0F37917-FD3A-4669-9018-DA04BCDD3D75}"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In software, in humans, and in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How do we learn: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What went well?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What went wrong?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Where we got lucky?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How do we prevent it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226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402530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useState Tracks Mutable State</a:t>
            </a:r>
          </a:p>
        </p:txBody>
      </p:sp>
      <p:sp>
        <p:nvSpPr>
          <p:cNvPr id="161"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36</a:t>
            </a:fld>
            <a:endParaRPr/>
          </a:p>
        </p:txBody>
      </p:sp>
      <p:sp>
        <p:nvSpPr>
          <p:cNvPr id="162" name="export function LikeButton(){…"/>
          <p:cNvSpPr txBox="1"/>
          <p:nvPr/>
        </p:nvSpPr>
        <p:spPr>
          <a:xfrm>
            <a:off x="664605" y="4072498"/>
            <a:ext cx="10862790" cy="2618741"/>
          </a:xfrm>
          <a:prstGeom prst="rect">
            <a:avLst/>
          </a:prstGeom>
          <a:ln w="12700">
            <a:solidFill>
              <a:schemeClr val="accent1">
                <a:satOff val="-3547"/>
                <a:lumOff val="-10352"/>
              </a:scheme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500">
                <a:solidFill>
                  <a:srgbClr val="272727"/>
                </a:solidFill>
                <a:latin typeface="Courier"/>
                <a:ea typeface="Courier"/>
                <a:cs typeface="Courier"/>
                <a:sym typeface="Courier"/>
              </a:defRPr>
            </a:pPr>
            <a:r>
              <a:rPr>
                <a:solidFill>
                  <a:srgbClr val="011480"/>
                </a:solidFill>
              </a:rPr>
              <a:t>export function </a:t>
            </a:r>
            <a:r>
              <a:rPr i="1"/>
              <a:t>LikeButton</a:t>
            </a:r>
            <a:r>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5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5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="unlike"</a:t>
            </a:r>
          </a:p>
          <a:p>
            <a:pPr defTabSz="457200">
              <a:defRPr sz="1500">
                <a:solidFill>
                  <a:srgbClr val="00733B"/>
                </a:solidFill>
                <a:latin typeface="Courier"/>
                <a:ea typeface="Courier"/>
                <a:cs typeface="Courier"/>
                <a:sym typeface="Courier"/>
              </a:defRPr>
            </a:pPr>
            <a:r>
              <a:t>                              </a:t>
            </a:r>
            <a:r>
              <a:rPr>
                <a:solidFill>
                  <a:srgbClr val="0073E6"/>
                </a:solidFill>
              </a:rPr>
              <a:t>icon</a:t>
            </a:r>
            <a:r>
              <a:t>=</a:t>
            </a:r>
            <a:r>
              <a:rPr>
                <a:solidFill>
                  <a:srgbClr val="272727"/>
                </a:solidFill>
              </a:rPr>
              <a:t>{&lt;</a:t>
            </a:r>
            <a:r>
              <a:rPr>
                <a:solidFill>
                  <a:srgbClr val="011480"/>
                </a:solidFill>
              </a:rPr>
              <a:t>AiFillHeart </a:t>
            </a:r>
            <a:r>
              <a:rPr>
                <a:solidFill>
                  <a:srgbClr val="272727"/>
                </a:solidFill>
              </a:rPr>
              <a:t>/&gt;} </a:t>
            </a:r>
            <a:r>
              <a:rPr>
                <a:solidFill>
                  <a:srgbClr val="0073E6"/>
                </a:solidFill>
              </a:rPr>
              <a:t>onClick</a:t>
            </a:r>
            <a:r>
              <a:t>=</a:t>
            </a:r>
            <a:r>
              <a:rPr>
                <a:solidFill>
                  <a:srgbClr val="272727"/>
                </a:solidFill>
              </a:rPr>
              <a:t>{() =&gt; </a:t>
            </a:r>
            <a:r>
              <a:rPr>
                <a:solidFill>
                  <a:srgbClr val="000000"/>
                </a:solidFill>
              </a:rPr>
              <a:t>setIsLiked</a:t>
            </a:r>
            <a:r>
              <a:rPr>
                <a:solidFill>
                  <a:srgbClr val="272727"/>
                </a:solidFill>
              </a:rPr>
              <a:t>(</a:t>
            </a:r>
            <a:r>
              <a:rPr>
                <a:solidFill>
                  <a:srgbClr val="011480"/>
                </a:solidFill>
              </a:rPr>
              <a:t>false</a:t>
            </a:r>
            <a:r>
              <a:rPr>
                <a:solidFill>
                  <a:srgbClr val="272727"/>
                </a:solidFill>
              </a:rPr>
              <a:t>)} /&gt; );</a:t>
            </a:r>
          </a:p>
          <a:p>
            <a:pPr defTabSz="457200">
              <a:defRPr sz="15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5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="like"</a:t>
            </a:r>
          </a:p>
          <a:p>
            <a:pPr defTabSz="457200">
              <a:defRPr sz="1500">
                <a:solidFill>
                  <a:srgbClr val="00733B"/>
                </a:solidFill>
                <a:latin typeface="Courier"/>
                <a:ea typeface="Courier"/>
                <a:cs typeface="Courier"/>
                <a:sym typeface="Courier"/>
              </a:defRPr>
            </a:pPr>
            <a:r>
              <a:t>                              </a:t>
            </a:r>
            <a:r>
              <a:rPr>
                <a:solidFill>
                  <a:srgbClr val="0073E6"/>
                </a:solidFill>
              </a:rPr>
              <a:t>icon</a:t>
            </a:r>
            <a:r>
              <a:t>=</a:t>
            </a:r>
            <a:r>
              <a:rPr>
                <a:solidFill>
                  <a:srgbClr val="272727"/>
                </a:solidFill>
              </a:rPr>
              <a:t>{&lt;</a:t>
            </a:r>
            <a:r>
              <a:rPr>
                <a:solidFill>
                  <a:srgbClr val="011480"/>
                </a:solidFill>
              </a:rPr>
              <a:t>AiOutlineHeart </a:t>
            </a:r>
            <a:r>
              <a:rPr>
                <a:solidFill>
                  <a:srgbClr val="272727"/>
                </a:solidFill>
              </a:rPr>
              <a:t>/&gt;} </a:t>
            </a:r>
            <a:r>
              <a:rPr>
                <a:solidFill>
                  <a:srgbClr val="0073E6"/>
                </a:solidFill>
              </a:rPr>
              <a:t>onClick</a:t>
            </a:r>
            <a:r>
              <a:t>=</a:t>
            </a:r>
            <a:r>
              <a:rPr>
                <a:solidFill>
                  <a:srgbClr val="272727"/>
                </a:solidFill>
              </a:rPr>
              <a:t>{() =&gt; </a:t>
            </a:r>
            <a:r>
              <a:rPr>
                <a:solidFill>
                  <a:srgbClr val="000000"/>
                </a:solidFill>
              </a:rPr>
              <a:t>setIsLiked</a:t>
            </a:r>
            <a:r>
              <a:rPr>
                <a:solidFill>
                  <a:srgbClr val="272727"/>
                </a:solidFill>
              </a:rPr>
              <a:t>(</a:t>
            </a:r>
            <a:r>
              <a:rPr>
                <a:solidFill>
                  <a:srgbClr val="011480"/>
                </a:solidFill>
              </a:rPr>
              <a:t>true</a:t>
            </a:r>
            <a:r>
              <a:rPr>
                <a:solidFill>
                  <a:srgbClr val="272727"/>
                </a:solidFill>
              </a:rPr>
              <a:t>)} /&gt; );</a:t>
            </a:r>
          </a:p>
          <a:p>
            <a:pPr defTabSz="457200">
              <a:defRPr sz="1500">
                <a:solidFill>
                  <a:srgbClr val="272727"/>
                </a:solidFill>
                <a:latin typeface="Courier"/>
                <a:ea typeface="Courier"/>
                <a:cs typeface="Courier"/>
                <a:sym typeface="Courier"/>
              </a:defRPr>
            </a:pPr>
            <a:r>
              <a:t>  }</a:t>
            </a:r>
          </a:p>
          <a:p>
            <a:pPr defTabSz="457200">
              <a:defRPr sz="1500">
                <a:solidFill>
                  <a:srgbClr val="272727"/>
                </a:solidFill>
                <a:latin typeface="Courier"/>
                <a:ea typeface="Courier"/>
                <a:cs typeface="Courier"/>
                <a:sym typeface="Courier"/>
              </a:defRPr>
            </a:pPr>
            <a:r>
              <a:t>}</a:t>
            </a:r>
          </a:p>
        </p:txBody>
      </p:sp>
      <p:sp>
        <p:nvSpPr>
          <p:cNvPr id="163" name="const [state, setState] = useState&lt;TypeOfState&gt;(initialValue);"/>
          <p:cNvSpPr txBox="1"/>
          <p:nvPr/>
        </p:nvSpPr>
        <p:spPr>
          <a:xfrm>
            <a:off x="1318760" y="1514298"/>
            <a:ext cx="9554479"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const </a:t>
            </a:r>
            <a:r>
              <a:t>[state, setState] = useState&lt;TypeOfState&gt;(initialValue);</a:t>
            </a:r>
          </a:p>
        </p:txBody>
      </p:sp>
      <p:sp>
        <p:nvSpPr>
          <p:cNvPr id="164" name="useState returns an array of length 2: the first value is the current state value, second is a setter we can call to update that value. React doesn’t know or care what names you choose here (var, setVar are convention though!)"/>
          <p:cNvSpPr txBox="1"/>
          <p:nvPr/>
        </p:nvSpPr>
        <p:spPr>
          <a:xfrm>
            <a:off x="65147" y="2081018"/>
            <a:ext cx="6223943" cy="1209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useState returns an array of length 2: the first value is the current state value, second is a setter we can call to update that value.</a:t>
            </a:r>
            <a:br/>
            <a:r>
              <a:t>React doesn’t know or care what names you choose here (var, setVar are convention though!)</a:t>
            </a:r>
          </a:p>
        </p:txBody>
      </p:sp>
      <p:sp>
        <p:nvSpPr>
          <p:cNvPr id="165" name="&lt;TypeOfState&gt; is an optional generic type parameter to declare the type of state"/>
          <p:cNvSpPr txBox="1"/>
          <p:nvPr/>
        </p:nvSpPr>
        <p:spPr>
          <a:xfrm>
            <a:off x="3580152" y="3365682"/>
            <a:ext cx="4146020" cy="6251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&lt;TypeOfState&gt; is an optional generic type parameter to declare the type of state</a:t>
            </a:r>
          </a:p>
        </p:txBody>
      </p:sp>
      <p:sp>
        <p:nvSpPr>
          <p:cNvPr id="166" name="initialValue is the value that state should take before the first call to setState"/>
          <p:cNvSpPr txBox="1"/>
          <p:nvPr/>
        </p:nvSpPr>
        <p:spPr>
          <a:xfrm>
            <a:off x="8125866" y="3263231"/>
            <a:ext cx="3910337" cy="6251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initialValue is the value that state should take before the first call to setState</a:t>
            </a:r>
          </a:p>
        </p:txBody>
      </p:sp>
      <p:sp>
        <p:nvSpPr>
          <p:cNvPr id="167" name="Line"/>
          <p:cNvSpPr/>
          <p:nvPr/>
        </p:nvSpPr>
        <p:spPr>
          <a:xfrm>
            <a:off x="2349167" y="1899550"/>
            <a:ext cx="2443222" cy="1"/>
          </a:xfrm>
          <a:prstGeom prst="line">
            <a:avLst/>
          </a:prstGeom>
          <a:ln w="50800">
            <a:solidFill>
              <a:srgbClr val="F14C0E"/>
            </a:solidFill>
            <a:miter/>
          </a:ln>
        </p:spPr>
        <p:txBody>
          <a:bodyPr lIns="45719" rIns="45719"/>
          <a:lstStyle/>
          <a:p>
            <a:endParaRPr/>
          </a:p>
        </p:txBody>
      </p:sp>
      <p:sp>
        <p:nvSpPr>
          <p:cNvPr id="168" name="Line"/>
          <p:cNvSpPr/>
          <p:nvPr/>
        </p:nvSpPr>
        <p:spPr>
          <a:xfrm flipV="1">
            <a:off x="6182541" y="1995777"/>
            <a:ext cx="1316584" cy="1316584"/>
          </a:xfrm>
          <a:prstGeom prst="line">
            <a:avLst/>
          </a:prstGeom>
          <a:ln w="25400">
            <a:solidFill>
              <a:srgbClr val="F14C0E"/>
            </a:solidFill>
            <a:miter/>
            <a:tailEnd type="triangle"/>
          </a:ln>
        </p:spPr>
        <p:txBody>
          <a:bodyPr lIns="45719" rIns="45719"/>
          <a:lstStyle/>
          <a:p>
            <a:endParaRPr/>
          </a:p>
        </p:txBody>
      </p:sp>
      <p:sp>
        <p:nvSpPr>
          <p:cNvPr id="169" name="Line"/>
          <p:cNvSpPr/>
          <p:nvPr/>
        </p:nvSpPr>
        <p:spPr>
          <a:xfrm>
            <a:off x="8778106" y="1899550"/>
            <a:ext cx="1781425" cy="1"/>
          </a:xfrm>
          <a:prstGeom prst="line">
            <a:avLst/>
          </a:prstGeom>
          <a:ln w="50800">
            <a:solidFill>
              <a:srgbClr val="F14C0E"/>
            </a:solidFill>
            <a:miter/>
          </a:ln>
        </p:spPr>
        <p:txBody>
          <a:bodyPr lIns="45719" rIns="45719"/>
          <a:lstStyle/>
          <a:p>
            <a:endParaRPr/>
          </a:p>
        </p:txBody>
      </p:sp>
      <p:sp>
        <p:nvSpPr>
          <p:cNvPr id="170" name="Line"/>
          <p:cNvSpPr/>
          <p:nvPr/>
        </p:nvSpPr>
        <p:spPr>
          <a:xfrm>
            <a:off x="6773235" y="1899550"/>
            <a:ext cx="1596675" cy="1"/>
          </a:xfrm>
          <a:prstGeom prst="line">
            <a:avLst/>
          </a:prstGeom>
          <a:ln w="50800">
            <a:solidFill>
              <a:srgbClr val="F14C0E"/>
            </a:solidFill>
            <a:miter/>
          </a:ln>
        </p:spPr>
        <p:txBody>
          <a:bodyPr lIns="45719" rIns="45719"/>
          <a:lstStyle/>
          <a:p>
            <a:endParaRPr/>
          </a:p>
        </p:txBody>
      </p:sp>
      <p:sp>
        <p:nvSpPr>
          <p:cNvPr id="171" name="Line"/>
          <p:cNvSpPr/>
          <p:nvPr/>
        </p:nvSpPr>
        <p:spPr>
          <a:xfrm flipV="1">
            <a:off x="9668818" y="1981366"/>
            <a:ext cx="1" cy="1211038"/>
          </a:xfrm>
          <a:prstGeom prst="line">
            <a:avLst/>
          </a:prstGeom>
          <a:ln w="25400">
            <a:solidFill>
              <a:srgbClr val="F14C0E"/>
            </a:solidFill>
            <a:miter/>
            <a:tailEnd type="triangle"/>
          </a:ln>
        </p:spPr>
        <p:txBody>
          <a:bodyPr lIns="45719" rIns="45719"/>
          <a:lstStyle/>
          <a:p>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Title 1"/>
          <p:cNvSpPr txBox="1">
            <a:spLocks noGrp="1"/>
          </p:cNvSpPr>
          <p:nvPr>
            <p:ph type="title"/>
          </p:nvPr>
        </p:nvSpPr>
        <p:spPr>
          <a:xfrm>
            <a:off x="838200" y="18255"/>
            <a:ext cx="10515600" cy="1325563"/>
          </a:xfrm>
          <a:prstGeom prst="rect">
            <a:avLst/>
          </a:prstGeom>
        </p:spPr>
        <p:txBody>
          <a:bodyPr/>
          <a:lstStyle/>
          <a:p>
            <a:r>
              <a:t>State Setters are Asynchronous</a:t>
            </a:r>
          </a:p>
        </p:txBody>
      </p:sp>
      <p:sp>
        <p:nvSpPr>
          <p:cNvPr id="183" name="Content Placeholder 2"/>
          <p:cNvSpPr txBox="1">
            <a:spLocks noGrp="1"/>
          </p:cNvSpPr>
          <p:nvPr>
            <p:ph type="body" idx="1"/>
          </p:nvPr>
        </p:nvSpPr>
        <p:spPr>
          <a:xfrm>
            <a:off x="838200" y="1500160"/>
            <a:ext cx="11490434" cy="4351338"/>
          </a:xfrm>
          <a:prstGeom prst="rect">
            <a:avLst/>
          </a:prstGeom>
        </p:spPr>
        <p:txBody>
          <a:bodyPr/>
          <a:lstStyle/>
          <a:p>
            <a:r>
              <a:rPr dirty="0"/>
              <a:t>Recall from Module 7: React uses a carefully optimized approach to (re)-render components</a:t>
            </a:r>
          </a:p>
          <a:p>
            <a:r>
              <a:rPr dirty="0"/>
              <a:t>Components are </a:t>
            </a:r>
            <a:r>
              <a:rPr i="1" dirty="0"/>
              <a:t>not</a:t>
            </a:r>
            <a:r>
              <a:rPr dirty="0"/>
              <a:t> re-rendered immediately upon calling a state setter</a:t>
            </a:r>
          </a:p>
        </p:txBody>
      </p:sp>
      <p:sp>
        <p:nvSpPr>
          <p:cNvPr id="184"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37</a:t>
            </a:fld>
            <a:endParaRPr/>
          </a:p>
        </p:txBody>
      </p:sp>
      <p:sp>
        <p:nvSpPr>
          <p:cNvPr id="185" name="export function LikeButton(){…"/>
          <p:cNvSpPr txBox="1"/>
          <p:nvPr/>
        </p:nvSpPr>
        <p:spPr>
          <a:xfrm>
            <a:off x="79176" y="3031231"/>
            <a:ext cx="7895962" cy="3761741"/>
          </a:xfrm>
          <a:prstGeom prst="rect">
            <a:avLst/>
          </a:prstGeom>
          <a:ln w="12700">
            <a:solidFill>
              <a:schemeClr val="accent1">
                <a:satOff val="-3547"/>
                <a:lumOff val="-10352"/>
              </a:scheme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a:solidFill>
                  <a:srgbClr val="272727"/>
                </a:solidFill>
                <a:latin typeface="Courier"/>
                <a:ea typeface="Courier"/>
                <a:cs typeface="Courier"/>
                <a:sym typeface="Courier"/>
              </a:defRPr>
            </a:pPr>
            <a:r>
              <a:rPr>
                <a:solidFill>
                  <a:srgbClr val="011480"/>
                </a:solidFill>
              </a:rPr>
              <a:t>export function </a:t>
            </a:r>
            <a:r>
              <a:rPr i="1"/>
              <a:t>LikeButton</a:t>
            </a:r>
            <a:r>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count</a:t>
            </a:r>
            <a:r>
              <a:t>, </a:t>
            </a:r>
            <a:r>
              <a:rPr>
                <a:solidFill>
                  <a:srgbClr val="000000"/>
                </a:solidFill>
              </a:rPr>
              <a:t>setCount</a:t>
            </a:r>
            <a:r>
              <a:t>] = </a:t>
            </a:r>
            <a:r>
              <a:rPr i="1"/>
              <a:t>useState</a:t>
            </a:r>
            <a:r>
              <a:t>(</a:t>
            </a:r>
            <a:r>
              <a:rPr>
                <a:solidFill>
                  <a:srgbClr val="0073E6"/>
                </a:solidFill>
              </a:rPr>
              <a:t>0</a:t>
            </a:r>
            <a:r>
              <a:t>);</a:t>
            </a:r>
          </a:p>
          <a:p>
            <a:pPr defTabSz="457200">
              <a:defRPr sz="1500">
                <a:solidFill>
                  <a:srgbClr val="272727"/>
                </a:solidFill>
                <a:latin typeface="Courier"/>
                <a:ea typeface="Courier"/>
                <a:cs typeface="Courier"/>
                <a:sym typeface="Courier"/>
              </a:defRPr>
            </a:pPr>
            <a:endParaRPr/>
          </a:p>
          <a:p>
            <a:pPr defTabSz="457200">
              <a:defRPr sz="15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500">
                <a:solidFill>
                  <a:srgbClr val="011480"/>
                </a:solidFill>
                <a:latin typeface="Courier"/>
                <a:ea typeface="Courier"/>
                <a:cs typeface="Courier"/>
                <a:sym typeface="Courier"/>
              </a:defRPr>
            </a:pPr>
            <a:r>
              <a:rPr>
                <a:solidFill>
                  <a:srgbClr val="272727"/>
                </a:solidFill>
              </a:rPr>
              <a:t>    </a:t>
            </a:r>
            <a:r>
              <a:t>...</a:t>
            </a:r>
            <a:endParaRPr>
              <a:solidFill>
                <a:srgbClr val="272727"/>
              </a:solidFill>
            </a:endParaRPr>
          </a:p>
          <a:p>
            <a:pPr defTabSz="457200">
              <a:defRPr sz="15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5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="like"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p>
          <a:p>
            <a:pPr defTabSz="457200">
              <a:defRPr sz="15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`Pre-setCount, count=</a:t>
            </a:r>
            <a:r>
              <a:rPr>
                <a:solidFill>
                  <a:srgbClr val="272727"/>
                </a:solidFill>
              </a:rPr>
              <a:t>${</a:t>
            </a:r>
            <a:r>
              <a:rPr>
                <a:solidFill>
                  <a:srgbClr val="458383"/>
                </a:solidFill>
              </a:rPr>
              <a:t>count</a:t>
            </a:r>
            <a:r>
              <a:rPr>
                <a:solidFill>
                  <a:srgbClr val="272727"/>
                </a:solidFill>
              </a:rPr>
              <a:t>}</a:t>
            </a:r>
            <a:r>
              <a:t>`</a:t>
            </a:r>
            <a:r>
              <a:rPr>
                <a:solidFill>
                  <a:srgbClr val="272727"/>
                </a:solidFill>
              </a:rPr>
              <a:t>)</a:t>
            </a:r>
          </a:p>
          <a:p>
            <a:pPr defTabSz="457200">
              <a:defRPr sz="1500">
                <a:latin typeface="Courier"/>
                <a:ea typeface="Courier"/>
                <a:cs typeface="Courier"/>
                <a:sym typeface="Courier"/>
              </a:defRPr>
            </a:pPr>
            <a:r>
              <a:rPr>
                <a:solidFill>
                  <a:srgbClr val="272727"/>
                </a:solidFill>
              </a:rPr>
              <a:t>      </a:t>
            </a:r>
            <a:r>
              <a:t>setCount</a:t>
            </a:r>
            <a:r>
              <a:rPr>
                <a:solidFill>
                  <a:srgbClr val="272727"/>
                </a:solidFill>
              </a:rPr>
              <a:t>(</a:t>
            </a:r>
            <a:r>
              <a:rPr>
                <a:solidFill>
                  <a:srgbClr val="458383"/>
                </a:solidFill>
              </a:rPr>
              <a:t>count </a:t>
            </a:r>
            <a:r>
              <a:rPr>
                <a:solidFill>
                  <a:srgbClr val="272727"/>
                </a:solidFill>
              </a:rPr>
              <a:t>+ </a:t>
            </a:r>
            <a:r>
              <a:rPr>
                <a:solidFill>
                  <a:srgbClr val="0073E6"/>
                </a:solidFill>
              </a:rPr>
              <a:t>1</a:t>
            </a:r>
            <a:r>
              <a:rPr>
                <a:solidFill>
                  <a:srgbClr val="272727"/>
                </a:solidFill>
              </a:rPr>
              <a:t>)</a:t>
            </a:r>
          </a:p>
          <a:p>
            <a:pPr defTabSz="457200">
              <a:defRPr sz="1500">
                <a:latin typeface="Courier"/>
                <a:ea typeface="Courier"/>
                <a:cs typeface="Courier"/>
                <a:sym typeface="Courier"/>
              </a:defRPr>
            </a:pPr>
            <a:r>
              <a:rPr>
                <a:solidFill>
                  <a:srgbClr val="272727"/>
                </a:solidFill>
              </a:rPr>
              <a:t>      </a:t>
            </a:r>
            <a:r>
              <a:t>setIsLiked</a:t>
            </a:r>
            <a:r>
              <a:rPr>
                <a:solidFill>
                  <a:srgbClr val="272727"/>
                </a:solidFill>
              </a:rPr>
              <a:t>(</a:t>
            </a:r>
            <a:r>
              <a:rPr>
                <a:solidFill>
                  <a:srgbClr val="011480"/>
                </a:solidFill>
              </a:rPr>
              <a:t>true</a:t>
            </a:r>
            <a:r>
              <a:rPr>
                <a:solidFill>
                  <a:srgbClr val="272727"/>
                </a:solidFill>
              </a:rPr>
              <a:t>)</a:t>
            </a:r>
          </a:p>
          <a:p>
            <a:pPr defTabSz="457200">
              <a:defRPr sz="15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`Post-setCount, count=</a:t>
            </a:r>
            <a:r>
              <a:rPr>
                <a:solidFill>
                  <a:srgbClr val="272727"/>
                </a:solidFill>
              </a:rPr>
              <a:t>${</a:t>
            </a:r>
            <a:r>
              <a:rPr>
                <a:solidFill>
                  <a:srgbClr val="458383"/>
                </a:solidFill>
              </a:rPr>
              <a:t>count</a:t>
            </a:r>
            <a:r>
              <a:rPr>
                <a:solidFill>
                  <a:srgbClr val="272727"/>
                </a:solidFill>
              </a:rPr>
              <a:t>}</a:t>
            </a:r>
            <a:r>
              <a:t>`</a:t>
            </a:r>
            <a:r>
              <a:rPr>
                <a:solidFill>
                  <a:srgbClr val="272727"/>
                </a:solidFill>
              </a:rPr>
              <a:t>)</a:t>
            </a:r>
          </a:p>
          <a:p>
            <a:pPr defTabSz="457200">
              <a:defRPr sz="1500">
                <a:solidFill>
                  <a:srgbClr val="272727"/>
                </a:solidFill>
                <a:latin typeface="Courier"/>
                <a:ea typeface="Courier"/>
                <a:cs typeface="Courier"/>
                <a:sym typeface="Courier"/>
              </a:defRPr>
            </a:pPr>
            <a:r>
              <a:t>    }} /&gt; );</a:t>
            </a:r>
          </a:p>
          <a:p>
            <a:pPr defTabSz="457200">
              <a:defRPr sz="1500">
                <a:solidFill>
                  <a:srgbClr val="272727"/>
                </a:solidFill>
                <a:latin typeface="Courier"/>
                <a:ea typeface="Courier"/>
                <a:cs typeface="Courier"/>
                <a:sym typeface="Courier"/>
              </a:defRPr>
            </a:pPr>
            <a:r>
              <a:t>  }</a:t>
            </a:r>
          </a:p>
          <a:p>
            <a:pPr defTabSz="457200">
              <a:defRPr sz="1500">
                <a:solidFill>
                  <a:srgbClr val="272727"/>
                </a:solidFill>
                <a:latin typeface="Courier"/>
                <a:ea typeface="Courier"/>
                <a:cs typeface="Courier"/>
                <a:sym typeface="Courier"/>
              </a:defRPr>
            </a:pPr>
            <a:r>
              <a:t>}</a:t>
            </a:r>
          </a:p>
        </p:txBody>
      </p:sp>
      <p:sp>
        <p:nvSpPr>
          <p:cNvPr id="186" name="Output:…"/>
          <p:cNvSpPr txBox="1"/>
          <p:nvPr/>
        </p:nvSpPr>
        <p:spPr>
          <a:xfrm>
            <a:off x="8224903" y="3669388"/>
            <a:ext cx="2493837" cy="1209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b="1"/>
            </a:pPr>
            <a:r>
              <a:t>Output:</a:t>
            </a:r>
          </a:p>
          <a:p>
            <a:r>
              <a:t>(Click like)</a:t>
            </a:r>
            <a:br/>
            <a:r>
              <a:t>1. Pre-setCount, count=0</a:t>
            </a:r>
            <a:br/>
            <a:r>
              <a:t>2. Post-setCount, count=0</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Title 1"/>
          <p:cNvSpPr txBox="1">
            <a:spLocks noGrp="1"/>
          </p:cNvSpPr>
          <p:nvPr>
            <p:ph type="title"/>
          </p:nvPr>
        </p:nvSpPr>
        <p:spPr>
          <a:xfrm>
            <a:off x="838200" y="18255"/>
            <a:ext cx="10515600" cy="1325563"/>
          </a:xfrm>
          <a:prstGeom prst="rect">
            <a:avLst/>
          </a:prstGeom>
        </p:spPr>
        <p:txBody>
          <a:bodyPr/>
          <a:lstStyle/>
          <a:p>
            <a:r>
              <a:t>Pattern: useEffect Invokes Side-Effects after rendering</a:t>
            </a:r>
          </a:p>
        </p:txBody>
      </p:sp>
      <p:sp>
        <p:nvSpPr>
          <p:cNvPr id="191" name="Content Placeholder 2"/>
          <p:cNvSpPr txBox="1">
            <a:spLocks noGrp="1"/>
          </p:cNvSpPr>
          <p:nvPr>
            <p:ph type="body" sz="half" idx="1"/>
          </p:nvPr>
        </p:nvSpPr>
        <p:spPr>
          <a:xfrm>
            <a:off x="838200" y="1500160"/>
            <a:ext cx="10515600" cy="1976236"/>
          </a:xfrm>
          <a:prstGeom prst="rect">
            <a:avLst/>
          </a:prstGeom>
        </p:spPr>
        <p:txBody>
          <a:bodyPr/>
          <a:lstStyle/>
          <a:p>
            <a:r>
              <a:t>Context: React components are just functions, called on each render.</a:t>
            </a:r>
          </a:p>
          <a:p>
            <a:r>
              <a:t>Problem: How to define side-effects that run in response to data changing (and in turn, the component re-rendering)?</a:t>
            </a:r>
          </a:p>
          <a:p>
            <a:r>
              <a:t>Pattern: React’s </a:t>
            </a:r>
            <a:r>
              <a:rPr i="1"/>
              <a:t>useEffect </a:t>
            </a:r>
            <a:r>
              <a:t>hook</a:t>
            </a:r>
          </a:p>
        </p:txBody>
      </p:sp>
      <p:sp>
        <p:nvSpPr>
          <p:cNvPr id="192"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38</a:t>
            </a:fld>
            <a:endParaRPr/>
          </a:p>
        </p:txBody>
      </p:sp>
      <p:sp>
        <p:nvSpPr>
          <p:cNvPr id="193" name="useEffect(()=&gt;{…"/>
          <p:cNvSpPr txBox="1"/>
          <p:nvPr/>
        </p:nvSpPr>
        <p:spPr>
          <a:xfrm>
            <a:off x="1038972" y="4014407"/>
            <a:ext cx="10621453" cy="1691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500" i="1">
                <a:solidFill>
                  <a:srgbClr val="272727"/>
                </a:solidFill>
                <a:latin typeface="Courier"/>
                <a:ea typeface="Courier"/>
                <a:cs typeface="Courier"/>
                <a:sym typeface="Courier"/>
              </a:defRPr>
            </a:pPr>
            <a:r>
              <a:t>useEffect</a:t>
            </a:r>
            <a:r>
              <a:rPr i="0"/>
              <a:t>(()=&gt;{</a:t>
            </a:r>
          </a:p>
          <a:p>
            <a:pPr defTabSz="457200">
              <a:defRPr sz="1500">
                <a:solidFill>
                  <a:srgbClr val="808080"/>
                </a:solidFill>
                <a:latin typeface="Courier"/>
                <a:ea typeface="Courier"/>
                <a:cs typeface="Courier"/>
                <a:sym typeface="Courier"/>
              </a:defRPr>
            </a:pPr>
            <a:r>
              <a:rPr>
                <a:solidFill>
                  <a:srgbClr val="272727"/>
                </a:solidFill>
              </a:rPr>
              <a:t>  </a:t>
            </a:r>
            <a:r>
              <a:t>// Code that runs after each render</a:t>
            </a:r>
          </a:p>
          <a:p>
            <a:pPr defTabSz="457200">
              <a:defRPr sz="1500">
                <a:solidFill>
                  <a:srgbClr val="272727"/>
                </a:solidFill>
                <a:latin typeface="Courier"/>
                <a:ea typeface="Courier"/>
                <a:cs typeface="Courier"/>
                <a:sym typeface="Courier"/>
              </a:defRPr>
            </a:pPr>
            <a:r>
              <a:rPr>
                <a:solidFill>
                  <a:srgbClr val="808080"/>
                </a:solidFill>
              </a:rPr>
              <a:t>  </a:t>
            </a:r>
            <a:r>
              <a:rPr>
                <a:solidFill>
                  <a:srgbClr val="011480"/>
                </a:solidFill>
              </a:rPr>
              <a:t>return </a:t>
            </a:r>
            <a:r>
              <a:t>() =&gt; {</a:t>
            </a:r>
          </a:p>
          <a:p>
            <a:pPr defTabSz="457200">
              <a:defRPr sz="1500">
                <a:solidFill>
                  <a:srgbClr val="808080"/>
                </a:solidFill>
                <a:latin typeface="Courier"/>
                <a:ea typeface="Courier"/>
                <a:cs typeface="Courier"/>
                <a:sym typeface="Courier"/>
              </a:defRPr>
            </a:pPr>
            <a:r>
              <a:rPr>
                <a:solidFill>
                  <a:srgbClr val="272727"/>
                </a:solidFill>
              </a:rPr>
              <a:t>    </a:t>
            </a:r>
            <a:r>
              <a:t>// Code that runs after the component is removed from the page OR before hook runs again</a:t>
            </a:r>
          </a:p>
          <a:p>
            <a:pPr defTabSz="457200">
              <a:defRPr sz="1500">
                <a:solidFill>
                  <a:srgbClr val="808080"/>
                </a:solidFill>
                <a:latin typeface="Courier"/>
                <a:ea typeface="Courier"/>
                <a:cs typeface="Courier"/>
                <a:sym typeface="Courier"/>
              </a:defRPr>
            </a:pPr>
            <a:r>
              <a:t>  </a:t>
            </a:r>
            <a:r>
              <a:rPr>
                <a:solidFill>
                  <a:srgbClr val="272727"/>
                </a:solidFill>
              </a:rPr>
              <a:t>}</a:t>
            </a:r>
          </a:p>
          <a:p>
            <a:pPr defTabSz="457200">
              <a:defRPr sz="1500">
                <a:solidFill>
                  <a:srgbClr val="272727"/>
                </a:solidFill>
                <a:latin typeface="Courier"/>
                <a:ea typeface="Courier"/>
                <a:cs typeface="Courier"/>
                <a:sym typeface="Courier"/>
              </a:defRPr>
            </a:pPr>
            <a: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
          <p:cNvSpPr txBox="1">
            <a:spLocks noGrp="1"/>
          </p:cNvSpPr>
          <p:nvPr>
            <p:ph type="title"/>
          </p:nvPr>
        </p:nvSpPr>
        <p:spPr>
          <a:xfrm>
            <a:off x="838200" y="18255"/>
            <a:ext cx="10515600" cy="1325563"/>
          </a:xfrm>
          <a:prstGeom prst="rect">
            <a:avLst/>
          </a:prstGeom>
        </p:spPr>
        <p:txBody>
          <a:bodyPr/>
          <a:lstStyle/>
          <a:p>
            <a:r>
              <a:t>useEffect Invokes Side-Effects after rendering</a:t>
            </a:r>
          </a:p>
        </p:txBody>
      </p:sp>
      <p:sp>
        <p:nvSpPr>
          <p:cNvPr id="198" name="Content Placeholder 2"/>
          <p:cNvSpPr txBox="1">
            <a:spLocks noGrp="1"/>
          </p:cNvSpPr>
          <p:nvPr>
            <p:ph type="body" idx="1"/>
          </p:nvPr>
        </p:nvSpPr>
        <p:spPr>
          <a:xfrm>
            <a:off x="838200" y="1500160"/>
            <a:ext cx="10515600" cy="4351338"/>
          </a:xfrm>
          <a:prstGeom prst="rect">
            <a:avLst/>
          </a:prstGeom>
        </p:spPr>
        <p:txBody>
          <a:bodyPr/>
          <a:lstStyle/>
          <a:p>
            <a:r>
              <a:t>React’s </a:t>
            </a:r>
            <a:r>
              <a:rPr i="1"/>
              <a:t>useEffect</a:t>
            </a:r>
            <a:r>
              <a:t> hook accepts a function that is </a:t>
            </a:r>
            <a:r>
              <a:rPr i="1"/>
              <a:t>always</a:t>
            </a:r>
            <a:r>
              <a:t> called </a:t>
            </a:r>
            <a:r>
              <a:rPr i="1"/>
              <a:t>after</a:t>
            </a:r>
            <a:r>
              <a:t> the component is updated</a:t>
            </a:r>
          </a:p>
        </p:txBody>
      </p:sp>
      <p:sp>
        <p:nvSpPr>
          <p:cNvPr id="199"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39</a:t>
            </a:fld>
            <a:endParaRPr/>
          </a:p>
        </p:txBody>
      </p:sp>
      <p:sp>
        <p:nvSpPr>
          <p:cNvPr id="200" name="export function LikeButton(){…"/>
          <p:cNvSpPr txBox="1"/>
          <p:nvPr/>
        </p:nvSpPr>
        <p:spPr>
          <a:xfrm>
            <a:off x="105608" y="2350789"/>
            <a:ext cx="8110987" cy="4422141"/>
          </a:xfrm>
          <a:prstGeom prst="rect">
            <a:avLst/>
          </a:prstGeom>
          <a:ln w="12700">
            <a:solidFill>
              <a:schemeClr val="accent1">
                <a:satOff val="-3547"/>
                <a:lumOff val="-10352"/>
              </a:scheme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400">
                <a:solidFill>
                  <a:srgbClr val="011480"/>
                </a:solidFill>
                <a:latin typeface="Courier"/>
                <a:ea typeface="Courier"/>
                <a:cs typeface="Courier"/>
                <a:sym typeface="Courier"/>
              </a:defRPr>
            </a:pPr>
            <a:r>
              <a:t>export function </a:t>
            </a:r>
            <a:r>
              <a:rPr i="1">
                <a:solidFill>
                  <a:srgbClr val="272727"/>
                </a:solidFill>
              </a:rPr>
              <a:t>LikeButton</a:t>
            </a:r>
            <a:r>
              <a:rPr>
                <a:solidFill>
                  <a:srgbClr val="272727"/>
                </a:solidFill>
              </a:rPr>
              <a:t>(){</a:t>
            </a:r>
          </a:p>
          <a:p>
            <a:pPr defTabSz="457200">
              <a:defRPr sz="14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4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count</a:t>
            </a:r>
            <a:r>
              <a:t>, </a:t>
            </a:r>
            <a:r>
              <a:rPr>
                <a:solidFill>
                  <a:srgbClr val="000000"/>
                </a:solidFill>
              </a:rPr>
              <a:t>setCount</a:t>
            </a:r>
            <a:r>
              <a:t>] = </a:t>
            </a:r>
            <a:r>
              <a:rPr i="1"/>
              <a:t>useState</a:t>
            </a:r>
            <a:r>
              <a:t>(</a:t>
            </a:r>
            <a:r>
              <a:rPr>
                <a:solidFill>
                  <a:srgbClr val="0073E6"/>
                </a:solidFill>
              </a:rPr>
              <a:t>0</a:t>
            </a:r>
            <a:r>
              <a:t>);</a:t>
            </a:r>
          </a:p>
          <a:p>
            <a:pPr defTabSz="457200">
              <a:defRPr sz="1400">
                <a:solidFill>
                  <a:srgbClr val="272727"/>
                </a:solidFill>
                <a:latin typeface="Courier"/>
                <a:ea typeface="Courier"/>
                <a:cs typeface="Courier"/>
                <a:sym typeface="Courier"/>
              </a:defRPr>
            </a:pPr>
            <a:endParaRPr/>
          </a:p>
          <a:p>
            <a:pPr defTabSz="457200">
              <a:defRPr sz="1400" i="1">
                <a:solidFill>
                  <a:srgbClr val="272727"/>
                </a:solidFill>
                <a:latin typeface="Courier"/>
                <a:ea typeface="Courier"/>
                <a:cs typeface="Courier"/>
                <a:sym typeface="Courier"/>
              </a:defRPr>
            </a:pPr>
            <a:r>
              <a:rPr i="0"/>
              <a:t>  </a:t>
            </a:r>
            <a:r>
              <a:t>useEffect</a:t>
            </a:r>
            <a:r>
              <a:rPr i="0"/>
              <a:t>(()=&gt;{</a:t>
            </a:r>
          </a:p>
          <a:p>
            <a:pPr defTabSz="457200">
              <a:defRPr sz="14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`Like has been clicked </a:t>
            </a:r>
            <a:r>
              <a:rPr>
                <a:solidFill>
                  <a:srgbClr val="272727"/>
                </a:solidFill>
              </a:rPr>
              <a:t>${</a:t>
            </a:r>
            <a:r>
              <a:rPr>
                <a:solidFill>
                  <a:srgbClr val="458383"/>
                </a:solidFill>
              </a:rPr>
              <a:t>count</a:t>
            </a:r>
            <a:r>
              <a:rPr>
                <a:solidFill>
                  <a:srgbClr val="272727"/>
                </a:solidFill>
              </a:rPr>
              <a:t>}</a:t>
            </a:r>
            <a:r>
              <a:t> times`</a:t>
            </a:r>
            <a:r>
              <a:rPr>
                <a:solidFill>
                  <a:srgbClr val="272727"/>
                </a:solidFill>
              </a:rPr>
              <a:t>)</a:t>
            </a:r>
          </a:p>
          <a:p>
            <a:pPr defTabSz="457200">
              <a:defRPr sz="1400">
                <a:solidFill>
                  <a:srgbClr val="272727"/>
                </a:solidFill>
                <a:latin typeface="Courier"/>
                <a:ea typeface="Courier"/>
                <a:cs typeface="Courier"/>
                <a:sym typeface="Courier"/>
              </a:defRPr>
            </a:pPr>
            <a:r>
              <a:t>  })</a:t>
            </a:r>
          </a:p>
          <a:p>
            <a:pPr defTabSz="457200">
              <a:defRPr sz="14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4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="unlike"</a:t>
            </a:r>
          </a:p>
          <a:p>
            <a:pPr defTabSz="457200">
              <a:defRPr sz="1400">
                <a:solidFill>
                  <a:srgbClr val="00733B"/>
                </a:solidFill>
                <a:latin typeface="Courier"/>
                <a:ea typeface="Courier"/>
                <a:cs typeface="Courier"/>
                <a:sym typeface="Courier"/>
              </a:defRPr>
            </a:pPr>
            <a:r>
              <a:t>            </a:t>
            </a:r>
            <a:r>
              <a:rPr>
                <a:solidFill>
                  <a:srgbClr val="0073E6"/>
                </a:solidFill>
              </a:rPr>
              <a:t>icon</a:t>
            </a:r>
            <a:r>
              <a:t>=</a:t>
            </a:r>
            <a:r>
              <a:rPr>
                <a:solidFill>
                  <a:srgbClr val="272727"/>
                </a:solidFill>
              </a:rPr>
              <a:t>{&lt;</a:t>
            </a:r>
            <a:r>
              <a:rPr>
                <a:solidFill>
                  <a:srgbClr val="011480"/>
                </a:solidFill>
              </a:rPr>
              <a:t>AiFillHeart </a:t>
            </a:r>
            <a:r>
              <a:rPr>
                <a:solidFill>
                  <a:srgbClr val="272727"/>
                </a:solidFill>
              </a:rPr>
              <a:t>/&gt;} </a:t>
            </a:r>
            <a:r>
              <a:rPr>
                <a:solidFill>
                  <a:srgbClr val="0073E6"/>
                </a:solidFill>
              </a:rPr>
              <a:t>onClick</a:t>
            </a:r>
            <a:r>
              <a:t>=</a:t>
            </a:r>
            <a:r>
              <a:rPr>
                <a:solidFill>
                  <a:srgbClr val="272727"/>
                </a:solidFill>
              </a:rPr>
              <a:t>{() =&gt; </a:t>
            </a:r>
            <a:r>
              <a:rPr>
                <a:solidFill>
                  <a:srgbClr val="000000"/>
                </a:solidFill>
              </a:rPr>
              <a:t>setIsLiked</a:t>
            </a:r>
            <a:r>
              <a:rPr>
                <a:solidFill>
                  <a:srgbClr val="272727"/>
                </a:solidFill>
              </a:rPr>
              <a:t>(</a:t>
            </a:r>
            <a:r>
              <a:rPr>
                <a:solidFill>
                  <a:srgbClr val="011480"/>
                </a:solidFill>
              </a:rPr>
              <a:t>false</a:t>
            </a:r>
            <a:r>
              <a:rPr>
                <a:solidFill>
                  <a:srgbClr val="272727"/>
                </a:solidFill>
              </a:rPr>
              <a:t>)} /&gt; );</a:t>
            </a:r>
          </a:p>
          <a:p>
            <a:pPr defTabSz="457200">
              <a:defRPr sz="14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4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="like"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a:t>
            </a:r>
          </a:p>
          <a:p>
            <a:pPr defTabSz="457200">
              <a:defRPr sz="1400">
                <a:solidFill>
                  <a:srgbClr val="011480"/>
                </a:solidFill>
                <a:latin typeface="Courier"/>
                <a:ea typeface="Courier"/>
                <a:cs typeface="Courier"/>
                <a:sym typeface="Courier"/>
              </a:defRPr>
            </a:pPr>
            <a:r>
              <a:rPr>
                <a:solidFill>
                  <a:srgbClr val="272727"/>
                </a:solidFill>
              </a:rPr>
              <a:t>    </a:t>
            </a:r>
            <a:r>
              <a:rPr>
                <a:solidFill>
                  <a:srgbClr val="0073E6"/>
                </a:solidFill>
              </a:rPr>
              <a:t>onClick</a:t>
            </a:r>
            <a:r>
              <a:rPr>
                <a:solidFill>
                  <a:srgbClr val="00733B"/>
                </a:solidFill>
              </a:rPr>
              <a:t>=</a:t>
            </a:r>
            <a:r>
              <a:rPr>
                <a:solidFill>
                  <a:srgbClr val="272727"/>
                </a:solidFill>
              </a:rPr>
              <a:t>{() =&gt; {</a:t>
            </a:r>
          </a:p>
          <a:p>
            <a:pPr defTabSz="457200">
              <a:defRPr sz="14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`Pre-setCount, count=</a:t>
            </a:r>
            <a:r>
              <a:rPr>
                <a:solidFill>
                  <a:srgbClr val="272727"/>
                </a:solidFill>
              </a:rPr>
              <a:t>${</a:t>
            </a:r>
            <a:r>
              <a:rPr>
                <a:solidFill>
                  <a:srgbClr val="458383"/>
                </a:solidFill>
              </a:rPr>
              <a:t>count</a:t>
            </a:r>
            <a:r>
              <a:rPr>
                <a:solidFill>
                  <a:srgbClr val="272727"/>
                </a:solidFill>
              </a:rPr>
              <a:t>}</a:t>
            </a:r>
            <a:r>
              <a:t>`</a:t>
            </a:r>
            <a:r>
              <a:rPr>
                <a:solidFill>
                  <a:srgbClr val="272727"/>
                </a:solidFill>
              </a:rPr>
              <a:t>)</a:t>
            </a:r>
          </a:p>
          <a:p>
            <a:pPr defTabSz="457200">
              <a:defRPr sz="1400">
                <a:latin typeface="Courier"/>
                <a:ea typeface="Courier"/>
                <a:cs typeface="Courier"/>
                <a:sym typeface="Courier"/>
              </a:defRPr>
            </a:pPr>
            <a:r>
              <a:rPr>
                <a:solidFill>
                  <a:srgbClr val="272727"/>
                </a:solidFill>
              </a:rPr>
              <a:t>      </a:t>
            </a:r>
            <a:r>
              <a:t>setCount</a:t>
            </a:r>
            <a:r>
              <a:rPr>
                <a:solidFill>
                  <a:srgbClr val="272727"/>
                </a:solidFill>
              </a:rPr>
              <a:t>(</a:t>
            </a:r>
            <a:r>
              <a:rPr>
                <a:solidFill>
                  <a:srgbClr val="458383"/>
                </a:solidFill>
              </a:rPr>
              <a:t>count </a:t>
            </a:r>
            <a:r>
              <a:rPr>
                <a:solidFill>
                  <a:srgbClr val="272727"/>
                </a:solidFill>
              </a:rPr>
              <a:t>+ </a:t>
            </a:r>
            <a:r>
              <a:rPr>
                <a:solidFill>
                  <a:srgbClr val="0073E6"/>
                </a:solidFill>
              </a:rPr>
              <a:t>1</a:t>
            </a:r>
            <a:r>
              <a:rPr>
                <a:solidFill>
                  <a:srgbClr val="272727"/>
                </a:solidFill>
              </a:rPr>
              <a:t>)</a:t>
            </a:r>
          </a:p>
          <a:p>
            <a:pPr defTabSz="457200">
              <a:defRPr sz="1400">
                <a:latin typeface="Courier"/>
                <a:ea typeface="Courier"/>
                <a:cs typeface="Courier"/>
                <a:sym typeface="Courier"/>
              </a:defRPr>
            </a:pPr>
            <a:r>
              <a:rPr>
                <a:solidFill>
                  <a:srgbClr val="272727"/>
                </a:solidFill>
              </a:rPr>
              <a:t>      </a:t>
            </a:r>
            <a:r>
              <a:t>setIsLiked</a:t>
            </a:r>
            <a:r>
              <a:rPr>
                <a:solidFill>
                  <a:srgbClr val="272727"/>
                </a:solidFill>
              </a:rPr>
              <a:t>(</a:t>
            </a:r>
            <a:r>
              <a:rPr>
                <a:solidFill>
                  <a:srgbClr val="011480"/>
                </a:solidFill>
              </a:rPr>
              <a:t>true</a:t>
            </a:r>
            <a:r>
              <a:rPr>
                <a:solidFill>
                  <a:srgbClr val="272727"/>
                </a:solidFill>
              </a:rPr>
              <a:t>)</a:t>
            </a:r>
          </a:p>
          <a:p>
            <a:pPr defTabSz="457200">
              <a:defRPr sz="14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`Post-setCount, count=</a:t>
            </a:r>
            <a:r>
              <a:rPr>
                <a:solidFill>
                  <a:srgbClr val="272727"/>
                </a:solidFill>
              </a:rPr>
              <a:t>${</a:t>
            </a:r>
            <a:r>
              <a:rPr>
                <a:solidFill>
                  <a:srgbClr val="458383"/>
                </a:solidFill>
              </a:rPr>
              <a:t>count</a:t>
            </a:r>
            <a:r>
              <a:rPr>
                <a:solidFill>
                  <a:srgbClr val="272727"/>
                </a:solidFill>
              </a:rPr>
              <a:t>}</a:t>
            </a:r>
            <a:r>
              <a:t>`</a:t>
            </a:r>
            <a:r>
              <a:rPr>
                <a:solidFill>
                  <a:srgbClr val="272727"/>
                </a:solidFill>
              </a:rPr>
              <a:t>)</a:t>
            </a:r>
          </a:p>
          <a:p>
            <a:pPr defTabSz="457200">
              <a:defRPr sz="1400">
                <a:solidFill>
                  <a:srgbClr val="272727"/>
                </a:solidFill>
                <a:latin typeface="Courier"/>
                <a:ea typeface="Courier"/>
                <a:cs typeface="Courier"/>
                <a:sym typeface="Courier"/>
              </a:defRPr>
            </a:pPr>
            <a:r>
              <a:t>    }} /&gt; );</a:t>
            </a:r>
          </a:p>
          <a:p>
            <a:pPr defTabSz="457200">
              <a:defRPr sz="1400">
                <a:solidFill>
                  <a:srgbClr val="272727"/>
                </a:solidFill>
                <a:latin typeface="Courier"/>
                <a:ea typeface="Courier"/>
                <a:cs typeface="Courier"/>
                <a:sym typeface="Courier"/>
              </a:defRPr>
            </a:pPr>
            <a:r>
              <a:t>  }</a:t>
            </a:r>
          </a:p>
          <a:p>
            <a:pPr defTabSz="457200">
              <a:defRPr sz="1400">
                <a:solidFill>
                  <a:srgbClr val="272727"/>
                </a:solidFill>
                <a:latin typeface="Courier"/>
                <a:ea typeface="Courier"/>
                <a:cs typeface="Courier"/>
                <a:sym typeface="Courier"/>
              </a:defRPr>
            </a:pPr>
            <a:r>
              <a:t>}</a:t>
            </a:r>
          </a:p>
        </p:txBody>
      </p:sp>
      <p:sp>
        <p:nvSpPr>
          <p:cNvPr id="201" name="Output:…"/>
          <p:cNvSpPr txBox="1"/>
          <p:nvPr/>
        </p:nvSpPr>
        <p:spPr>
          <a:xfrm>
            <a:off x="8404431" y="2352843"/>
            <a:ext cx="2767421" cy="179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b="1"/>
            </a:pPr>
            <a:r>
              <a:t>Output:</a:t>
            </a:r>
          </a:p>
          <a:p>
            <a:r>
              <a:t>Like has been clicked 0 times</a:t>
            </a:r>
          </a:p>
          <a:p>
            <a:r>
              <a:t>(Click like)</a:t>
            </a:r>
            <a:br/>
            <a:r>
              <a:t>1. Pre-setCount, count=0</a:t>
            </a:r>
            <a:br/>
            <a:r>
              <a:t>2. Post-setCount, count=0</a:t>
            </a:r>
            <a:br/>
            <a:r>
              <a:t>Like has been clicked 1 times</a:t>
            </a:r>
          </a:p>
        </p:txBody>
      </p:sp>
      <p:sp>
        <p:nvSpPr>
          <p:cNvPr id="202" name="(Click un-like) Like has been clicked 1 times…"/>
          <p:cNvSpPr txBox="1"/>
          <p:nvPr/>
        </p:nvSpPr>
        <p:spPr>
          <a:xfrm>
            <a:off x="8404431" y="4383802"/>
            <a:ext cx="2767421" cy="1793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(Click un-like)</a:t>
            </a:r>
            <a:br/>
            <a:r>
              <a:t>Like has been clicked 1 times</a:t>
            </a:r>
          </a:p>
          <a:p>
            <a:r>
              <a:t>(Click like)</a:t>
            </a:r>
          </a:p>
          <a:p>
            <a:r>
              <a:t>Like has been clicked 2 times</a:t>
            </a:r>
          </a:p>
          <a:p>
            <a:r>
              <a:t>(Click un-like)</a:t>
            </a:r>
          </a:p>
          <a:p>
            <a:r>
              <a:t>Like has been clicked 2 times</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advAuto="0"/>
      <p:bldP spid="202"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Documentation should also capture non-functional requirements</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a:xfrm>
            <a:off x="838200" y="1500160"/>
            <a:ext cx="10515600" cy="4351338"/>
          </a:xfrm>
        </p:spPr>
        <p:txBody>
          <a:bodyPr>
            <a:normAutofit fontScale="92500" lnSpcReduction="20000"/>
          </a:bodyPr>
          <a:lstStyle/>
          <a:p>
            <a:r>
              <a:rPr lang="en-US" dirty="0"/>
              <a:t>Qualities that reflect the execution of the system</a:t>
            </a:r>
          </a:p>
          <a:p>
            <a:pPr lvl="1"/>
            <a:r>
              <a:rPr lang="en-US" dirty="0"/>
              <a:t>Accessibility</a:t>
            </a:r>
          </a:p>
          <a:p>
            <a:pPr lvl="1"/>
            <a:r>
              <a:rPr lang="en-US" dirty="0"/>
              <a:t>Availability</a:t>
            </a:r>
          </a:p>
          <a:p>
            <a:pPr lvl="1"/>
            <a:r>
              <a:rPr lang="en-US" dirty="0"/>
              <a:t>Capacity</a:t>
            </a:r>
          </a:p>
          <a:p>
            <a:pPr lvl="1"/>
            <a:r>
              <a:rPr lang="en-US" dirty="0"/>
              <a:t>Efficiency</a:t>
            </a:r>
          </a:p>
          <a:p>
            <a:pPr lvl="1"/>
            <a:r>
              <a:rPr lang="en-US" dirty="0"/>
              <a:t>Performance</a:t>
            </a:r>
          </a:p>
          <a:p>
            <a:pPr lvl="1"/>
            <a:r>
              <a:rPr lang="en-US" dirty="0"/>
              <a:t>Privacy</a:t>
            </a:r>
          </a:p>
          <a:p>
            <a:pPr lvl="1"/>
            <a:r>
              <a:rPr lang="en-US" dirty="0"/>
              <a:t>Response Time</a:t>
            </a:r>
          </a:p>
          <a:p>
            <a:pPr lvl="1"/>
            <a:r>
              <a:rPr lang="en-US" dirty="0"/>
              <a:t>Security</a:t>
            </a:r>
          </a:p>
          <a:p>
            <a:pPr lvl="1"/>
            <a:r>
              <a:rPr lang="en-US" dirty="0"/>
              <a:t>Supportability</a:t>
            </a:r>
          </a:p>
          <a:p>
            <a:pPr lvl="1"/>
            <a:r>
              <a:rPr lang="en-US" dirty="0"/>
              <a:t>Usability</a:t>
            </a:r>
          </a:p>
          <a:p>
            <a:r>
              <a:rPr lang="en-US" dirty="0"/>
              <a:t>Example: “A 4-core server with 16 GB RAM should be able to service at least 200 simultaneous clients with less than 300ms latency”</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709284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xfrm>
            <a:off x="838200" y="18255"/>
            <a:ext cx="10515600" cy="1325563"/>
          </a:xfrm>
          <a:prstGeom prst="rect">
            <a:avLst/>
          </a:prstGeom>
        </p:spPr>
        <p:txBody>
          <a:bodyPr/>
          <a:lstStyle/>
          <a:p>
            <a:r>
              <a:t>useEffect Dependencies Limit Their Execution</a:t>
            </a:r>
          </a:p>
        </p:txBody>
      </p:sp>
      <p:sp>
        <p:nvSpPr>
          <p:cNvPr id="207" name="Content Placeholder 2"/>
          <p:cNvSpPr txBox="1">
            <a:spLocks noGrp="1"/>
          </p:cNvSpPr>
          <p:nvPr>
            <p:ph type="body" sz="half" idx="1"/>
          </p:nvPr>
        </p:nvSpPr>
        <p:spPr>
          <a:xfrm>
            <a:off x="838200" y="1500160"/>
            <a:ext cx="10515600" cy="1976236"/>
          </a:xfrm>
          <a:prstGeom prst="rect">
            <a:avLst/>
          </a:prstGeom>
        </p:spPr>
        <p:txBody>
          <a:bodyPr/>
          <a:lstStyle/>
          <a:p>
            <a:pPr>
              <a:defRPr i="1"/>
            </a:pPr>
            <a:r>
              <a:t>useEffect</a:t>
            </a:r>
            <a:r>
              <a:rPr i="0"/>
              <a:t> takes an optional array of dependencies</a:t>
            </a:r>
          </a:p>
          <a:p>
            <a:pPr>
              <a:defRPr i="1"/>
            </a:pPr>
            <a:r>
              <a:rPr i="0"/>
              <a:t>The effect is only executed if the values in the dependency array change (by reference equality)</a:t>
            </a:r>
          </a:p>
        </p:txBody>
      </p:sp>
      <p:sp>
        <p:nvSpPr>
          <p:cNvPr id="208"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40</a:t>
            </a:fld>
            <a:endParaRPr/>
          </a:p>
        </p:txBody>
      </p:sp>
      <p:sp>
        <p:nvSpPr>
          <p:cNvPr id="209" name="useEffect(()=&gt;{…"/>
          <p:cNvSpPr txBox="1"/>
          <p:nvPr/>
        </p:nvSpPr>
        <p:spPr>
          <a:xfrm>
            <a:off x="763695" y="2796700"/>
            <a:ext cx="10621452" cy="1691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500" i="1">
                <a:solidFill>
                  <a:srgbClr val="272727"/>
                </a:solidFill>
                <a:latin typeface="Courier"/>
                <a:ea typeface="Courier"/>
                <a:cs typeface="Courier"/>
                <a:sym typeface="Courier"/>
              </a:defRPr>
            </a:pPr>
            <a:r>
              <a:t>useEffect</a:t>
            </a:r>
            <a:r>
              <a:rPr i="0"/>
              <a:t>(()=&gt;{</a:t>
            </a:r>
          </a:p>
          <a:p>
            <a:pPr defTabSz="457200">
              <a:defRPr sz="1500">
                <a:solidFill>
                  <a:srgbClr val="808080"/>
                </a:solidFill>
                <a:latin typeface="Courier"/>
                <a:ea typeface="Courier"/>
                <a:cs typeface="Courier"/>
                <a:sym typeface="Courier"/>
              </a:defRPr>
            </a:pPr>
            <a:r>
              <a:rPr>
                <a:solidFill>
                  <a:srgbClr val="272727"/>
                </a:solidFill>
              </a:rPr>
              <a:t>  </a:t>
            </a:r>
            <a:r>
              <a:t>// Code that runs after each render</a:t>
            </a:r>
          </a:p>
          <a:p>
            <a:pPr defTabSz="457200">
              <a:defRPr sz="1500">
                <a:solidFill>
                  <a:srgbClr val="272727"/>
                </a:solidFill>
                <a:latin typeface="Courier"/>
                <a:ea typeface="Courier"/>
                <a:cs typeface="Courier"/>
                <a:sym typeface="Courier"/>
              </a:defRPr>
            </a:pPr>
            <a:r>
              <a:rPr>
                <a:solidFill>
                  <a:srgbClr val="808080"/>
                </a:solidFill>
              </a:rPr>
              <a:t>  </a:t>
            </a:r>
            <a:r>
              <a:rPr>
                <a:solidFill>
                  <a:srgbClr val="011480"/>
                </a:solidFill>
              </a:rPr>
              <a:t>return </a:t>
            </a:r>
            <a:r>
              <a:t>() =&gt; {</a:t>
            </a:r>
          </a:p>
          <a:p>
            <a:pPr defTabSz="457200">
              <a:defRPr sz="1500">
                <a:solidFill>
                  <a:srgbClr val="808080"/>
                </a:solidFill>
                <a:latin typeface="Courier"/>
                <a:ea typeface="Courier"/>
                <a:cs typeface="Courier"/>
                <a:sym typeface="Courier"/>
              </a:defRPr>
            </a:pPr>
            <a:r>
              <a:rPr>
                <a:solidFill>
                  <a:srgbClr val="272727"/>
                </a:solidFill>
              </a:rPr>
              <a:t>    </a:t>
            </a:r>
            <a:r>
              <a:t>// Code that runs after the component is removed from the page OR before hook runs again</a:t>
            </a:r>
          </a:p>
          <a:p>
            <a:pPr defTabSz="457200">
              <a:defRPr sz="1500">
                <a:solidFill>
                  <a:srgbClr val="808080"/>
                </a:solidFill>
                <a:latin typeface="Courier"/>
                <a:ea typeface="Courier"/>
                <a:cs typeface="Courier"/>
                <a:sym typeface="Courier"/>
              </a:defRPr>
            </a:pPr>
            <a:r>
              <a:t>  </a:t>
            </a:r>
            <a:r>
              <a:rPr>
                <a:solidFill>
                  <a:srgbClr val="272727"/>
                </a:solidFill>
              </a:rPr>
              <a:t>}</a:t>
            </a:r>
          </a:p>
          <a:p>
            <a:pPr defTabSz="457200">
              <a:defRPr sz="1500">
                <a:solidFill>
                  <a:srgbClr val="272727"/>
                </a:solidFill>
                <a:latin typeface="Courier"/>
                <a:ea typeface="Courier"/>
                <a:cs typeface="Courier"/>
                <a:sym typeface="Courier"/>
              </a:defRPr>
            </a:pPr>
            <a:r>
              <a:t>})</a:t>
            </a:r>
          </a:p>
        </p:txBody>
      </p:sp>
      <p:grpSp>
        <p:nvGrpSpPr>
          <p:cNvPr id="213" name="Group"/>
          <p:cNvGrpSpPr/>
          <p:nvPr/>
        </p:nvGrpSpPr>
        <p:grpSpPr>
          <a:xfrm>
            <a:off x="797242" y="4157192"/>
            <a:ext cx="10993780" cy="1789622"/>
            <a:chOff x="0" y="0"/>
            <a:chExt cx="10993778" cy="1789621"/>
          </a:xfrm>
        </p:grpSpPr>
        <p:sp>
          <p:nvSpPr>
            <p:cNvPr id="210" name="Only run the effect if dependency or anotherDependency change to point to a different thing"/>
            <p:cNvSpPr txBox="1"/>
            <p:nvPr/>
          </p:nvSpPr>
          <p:spPr>
            <a:xfrm>
              <a:off x="372325" y="1456533"/>
              <a:ext cx="10621454" cy="3330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r>
                <a:t>Only run the effect if dependency or anotherDependency change to point to a different thing</a:t>
              </a:r>
            </a:p>
          </p:txBody>
        </p:sp>
        <p:sp>
          <p:nvSpPr>
            <p:cNvPr id="211" name="Line"/>
            <p:cNvSpPr/>
            <p:nvPr/>
          </p:nvSpPr>
          <p:spPr>
            <a:xfrm>
              <a:off x="426402" y="1483405"/>
              <a:ext cx="3512889" cy="1"/>
            </a:xfrm>
            <a:prstGeom prst="line">
              <a:avLst/>
            </a:prstGeom>
            <a:noFill/>
            <a:ln w="50800" cap="flat">
              <a:solidFill>
                <a:srgbClr val="F14C0E"/>
              </a:solidFill>
              <a:prstDash val="solid"/>
              <a:miter lim="800000"/>
            </a:ln>
            <a:effectLst/>
          </p:spPr>
          <p:txBody>
            <a:bodyPr wrap="square" lIns="45719" tIns="45719" rIns="45719" bIns="45719" numCol="1" anchor="t">
              <a:noAutofit/>
            </a:bodyPr>
            <a:lstStyle/>
            <a:p>
              <a:endParaRPr/>
            </a:p>
          </p:txBody>
        </p:sp>
        <p:sp>
          <p:nvSpPr>
            <p:cNvPr id="212" name="useEffect(()=&gt;{…"/>
            <p:cNvSpPr txBox="1"/>
            <p:nvPr/>
          </p:nvSpPr>
          <p:spPr>
            <a:xfrm>
              <a:off x="0" y="0"/>
              <a:ext cx="10621452" cy="169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p>
              <a:pPr defTabSz="457200">
                <a:defRPr sz="1500" i="1">
                  <a:solidFill>
                    <a:srgbClr val="272727"/>
                  </a:solidFill>
                  <a:latin typeface="Courier"/>
                  <a:ea typeface="Courier"/>
                  <a:cs typeface="Courier"/>
                  <a:sym typeface="Courier"/>
                </a:defRPr>
              </a:pPr>
              <a:r>
                <a:t>useEffect</a:t>
              </a:r>
              <a:r>
                <a:rPr i="0"/>
                <a:t>(()=&gt;{</a:t>
              </a:r>
            </a:p>
            <a:p>
              <a:pPr defTabSz="457200">
                <a:defRPr sz="1500">
                  <a:solidFill>
                    <a:srgbClr val="808080"/>
                  </a:solidFill>
                  <a:latin typeface="Courier"/>
                  <a:ea typeface="Courier"/>
                  <a:cs typeface="Courier"/>
                  <a:sym typeface="Courier"/>
                </a:defRPr>
              </a:pPr>
              <a:r>
                <a:rPr>
                  <a:solidFill>
                    <a:srgbClr val="272727"/>
                  </a:solidFill>
                </a:rPr>
                <a:t>  </a:t>
              </a:r>
              <a:r>
                <a:t>// Code that runs after each render if dependency or anotherDependency change</a:t>
              </a:r>
            </a:p>
            <a:p>
              <a:pPr defTabSz="457200">
                <a:defRPr sz="1500">
                  <a:solidFill>
                    <a:srgbClr val="272727"/>
                  </a:solidFill>
                  <a:latin typeface="Courier"/>
                  <a:ea typeface="Courier"/>
                  <a:cs typeface="Courier"/>
                  <a:sym typeface="Courier"/>
                </a:defRPr>
              </a:pPr>
              <a:r>
                <a:rPr>
                  <a:solidFill>
                    <a:srgbClr val="808080"/>
                  </a:solidFill>
                </a:rPr>
                <a:t>  </a:t>
              </a:r>
              <a:r>
                <a:rPr>
                  <a:solidFill>
                    <a:srgbClr val="011480"/>
                  </a:solidFill>
                </a:rPr>
                <a:t>return </a:t>
              </a:r>
              <a:r>
                <a:t>() =&gt; {</a:t>
              </a:r>
            </a:p>
            <a:p>
              <a:pPr defTabSz="457200">
                <a:defRPr sz="1500">
                  <a:solidFill>
                    <a:srgbClr val="808080"/>
                  </a:solidFill>
                  <a:latin typeface="Courier"/>
                  <a:ea typeface="Courier"/>
                  <a:cs typeface="Courier"/>
                  <a:sym typeface="Courier"/>
                </a:defRPr>
              </a:pPr>
              <a:r>
                <a:rPr>
                  <a:solidFill>
                    <a:srgbClr val="272727"/>
                  </a:solidFill>
                </a:rPr>
                <a:t>    </a:t>
              </a:r>
              <a:r>
                <a:t>// Code that runs after the component is removed from the page OR before hook runs again</a:t>
              </a:r>
            </a:p>
            <a:p>
              <a:pPr defTabSz="457200">
                <a:defRPr sz="1500">
                  <a:solidFill>
                    <a:srgbClr val="808080"/>
                  </a:solidFill>
                  <a:latin typeface="Courier"/>
                  <a:ea typeface="Courier"/>
                  <a:cs typeface="Courier"/>
                  <a:sym typeface="Courier"/>
                </a:defRPr>
              </a:pPr>
              <a:r>
                <a:t>  </a:t>
              </a:r>
              <a:r>
                <a:rPr>
                  <a:solidFill>
                    <a:srgbClr val="272727"/>
                  </a:solidFill>
                </a:rPr>
                <a:t>}</a:t>
              </a:r>
            </a:p>
            <a:p>
              <a:pPr defTabSz="457200">
                <a:defRPr sz="1500">
                  <a:solidFill>
                    <a:srgbClr val="272727"/>
                  </a:solidFill>
                  <a:latin typeface="Courier"/>
                  <a:ea typeface="Courier"/>
                  <a:cs typeface="Courier"/>
                  <a:sym typeface="Courier"/>
                </a:defRPr>
              </a:pPr>
              <a:r>
                <a:t>}, [dependency, anotherDependency])</a:t>
              </a:r>
            </a:p>
          </p:txBody>
        </p:sp>
      </p:grpSp>
      <p:grpSp>
        <p:nvGrpSpPr>
          <p:cNvPr id="217" name="Group"/>
          <p:cNvGrpSpPr/>
          <p:nvPr/>
        </p:nvGrpSpPr>
        <p:grpSpPr>
          <a:xfrm>
            <a:off x="748718" y="5852808"/>
            <a:ext cx="10694564" cy="1270001"/>
            <a:chOff x="0" y="0"/>
            <a:chExt cx="10694563" cy="1270000"/>
          </a:xfrm>
        </p:grpSpPr>
        <p:sp>
          <p:nvSpPr>
            <p:cNvPr id="214" name="Only run the effect on the very first render"/>
            <p:cNvSpPr/>
            <p:nvPr/>
          </p:nvSpPr>
          <p:spPr>
            <a:xfrm>
              <a:off x="73111" y="726450"/>
              <a:ext cx="1062145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r>
                <a:t>Only run the effect on the very first render</a:t>
              </a:r>
            </a:p>
          </p:txBody>
        </p:sp>
        <p:sp>
          <p:nvSpPr>
            <p:cNvPr id="215" name="Line"/>
            <p:cNvSpPr/>
            <p:nvPr/>
          </p:nvSpPr>
          <p:spPr>
            <a:xfrm>
              <a:off x="101787" y="753321"/>
              <a:ext cx="902196" cy="1"/>
            </a:xfrm>
            <a:prstGeom prst="line">
              <a:avLst/>
            </a:prstGeom>
            <a:noFill/>
            <a:ln w="50800" cap="flat">
              <a:solidFill>
                <a:srgbClr val="F14C0E"/>
              </a:solidFill>
              <a:prstDash val="solid"/>
              <a:miter lim="800000"/>
            </a:ln>
            <a:effectLst/>
          </p:spPr>
          <p:txBody>
            <a:bodyPr wrap="square" lIns="45719" tIns="45719" rIns="45719" bIns="45719" numCol="1" anchor="t">
              <a:noAutofit/>
            </a:bodyPr>
            <a:lstStyle/>
            <a:p>
              <a:endParaRPr/>
            </a:p>
          </p:txBody>
        </p:sp>
        <p:sp>
          <p:nvSpPr>
            <p:cNvPr id="216" name="useEffect(()=&gt;{…"/>
            <p:cNvSpPr/>
            <p:nvPr/>
          </p:nvSpPr>
          <p:spPr>
            <a:xfrm>
              <a:off x="0" y="0"/>
              <a:ext cx="1270000" cy="1270000"/>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p>
              <a:pPr defTabSz="457200">
                <a:defRPr sz="1500" i="1">
                  <a:solidFill>
                    <a:srgbClr val="272727"/>
                  </a:solidFill>
                  <a:latin typeface="Courier"/>
                  <a:ea typeface="Courier"/>
                  <a:cs typeface="Courier"/>
                  <a:sym typeface="Courier"/>
                </a:defRPr>
              </a:pPr>
              <a:r>
                <a:t>useEffect</a:t>
              </a:r>
              <a:r>
                <a:rPr i="0"/>
                <a:t>(()=&gt;{</a:t>
              </a:r>
            </a:p>
            <a:p>
              <a:pPr defTabSz="457200">
                <a:defRPr sz="1500">
                  <a:solidFill>
                    <a:srgbClr val="808080"/>
                  </a:solidFill>
                  <a:latin typeface="Courier"/>
                  <a:ea typeface="Courier"/>
                  <a:cs typeface="Courier"/>
                  <a:sym typeface="Courier"/>
                </a:defRPr>
              </a:pPr>
              <a:r>
                <a:rPr>
                  <a:solidFill>
                    <a:srgbClr val="272727"/>
                  </a:solidFill>
                </a:rPr>
                <a:t>  </a:t>
              </a:r>
              <a:r>
                <a:t>// Code that runs after each render if dependency or anotherDependency change</a:t>
              </a:r>
              <a:endParaRPr>
                <a:solidFill>
                  <a:srgbClr val="272727"/>
                </a:solidFill>
              </a:endParaRPr>
            </a:p>
            <a:p>
              <a:pPr defTabSz="457200">
                <a:defRPr sz="1500">
                  <a:solidFill>
                    <a:srgbClr val="272727"/>
                  </a:solidFill>
                  <a:latin typeface="Courier"/>
                  <a:ea typeface="Courier"/>
                  <a:cs typeface="Courier"/>
                  <a:sym typeface="Courier"/>
                </a:defRPr>
              </a:pPr>
              <a:r>
                <a:t>}, [])</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1"/>
          <p:cNvSpPr txBox="1">
            <a:spLocks noGrp="1"/>
          </p:cNvSpPr>
          <p:nvPr>
            <p:ph type="title"/>
          </p:nvPr>
        </p:nvSpPr>
        <p:spPr>
          <a:xfrm>
            <a:off x="838200" y="18255"/>
            <a:ext cx="10515600" cy="1325563"/>
          </a:xfrm>
          <a:prstGeom prst="rect">
            <a:avLst/>
          </a:prstGeom>
        </p:spPr>
        <p:txBody>
          <a:bodyPr/>
          <a:lstStyle/>
          <a:p>
            <a:r>
              <a:t>useEffect Dependencies Limit Their Execution</a:t>
            </a:r>
          </a:p>
        </p:txBody>
      </p:sp>
      <p:sp>
        <p:nvSpPr>
          <p:cNvPr id="222" name="Content Placeholder 2"/>
          <p:cNvSpPr txBox="1">
            <a:spLocks noGrp="1"/>
          </p:cNvSpPr>
          <p:nvPr>
            <p:ph type="body" idx="1"/>
          </p:nvPr>
        </p:nvSpPr>
        <p:spPr>
          <a:xfrm>
            <a:off x="838200" y="1500160"/>
            <a:ext cx="10515600" cy="4351338"/>
          </a:xfrm>
          <a:prstGeom prst="rect">
            <a:avLst/>
          </a:prstGeom>
        </p:spPr>
        <p:txBody>
          <a:bodyPr/>
          <a:lstStyle/>
          <a:p>
            <a:r>
              <a:t>If we add “count” to the dependencies array, then the effect is only executed when the value of “count” changes</a:t>
            </a:r>
          </a:p>
        </p:txBody>
      </p:sp>
      <p:sp>
        <p:nvSpPr>
          <p:cNvPr id="223"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41</a:t>
            </a:fld>
            <a:endParaRPr/>
          </a:p>
        </p:txBody>
      </p:sp>
      <p:sp>
        <p:nvSpPr>
          <p:cNvPr id="224" name="export function LikeButton(){…"/>
          <p:cNvSpPr txBox="1"/>
          <p:nvPr/>
        </p:nvSpPr>
        <p:spPr>
          <a:xfrm>
            <a:off x="105608" y="2350789"/>
            <a:ext cx="8110987" cy="4422141"/>
          </a:xfrm>
          <a:prstGeom prst="rect">
            <a:avLst/>
          </a:prstGeom>
          <a:ln w="12700">
            <a:solidFill>
              <a:schemeClr val="accent1">
                <a:satOff val="-3547"/>
                <a:lumOff val="-10352"/>
              </a:scheme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400">
                <a:solidFill>
                  <a:srgbClr val="011480"/>
                </a:solidFill>
                <a:latin typeface="Courier"/>
                <a:ea typeface="Courier"/>
                <a:cs typeface="Courier"/>
                <a:sym typeface="Courier"/>
              </a:defRPr>
            </a:pPr>
            <a:r>
              <a:t>export function </a:t>
            </a:r>
            <a:r>
              <a:rPr i="1">
                <a:solidFill>
                  <a:srgbClr val="272727"/>
                </a:solidFill>
              </a:rPr>
              <a:t>LikeButton</a:t>
            </a:r>
            <a:r>
              <a:rPr>
                <a:solidFill>
                  <a:srgbClr val="272727"/>
                </a:solidFill>
              </a:rPr>
              <a:t>(){</a:t>
            </a:r>
          </a:p>
          <a:p>
            <a:pPr defTabSz="457200">
              <a:defRPr sz="14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4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count</a:t>
            </a:r>
            <a:r>
              <a:t>, </a:t>
            </a:r>
            <a:r>
              <a:rPr>
                <a:solidFill>
                  <a:srgbClr val="000000"/>
                </a:solidFill>
              </a:rPr>
              <a:t>setCount</a:t>
            </a:r>
            <a:r>
              <a:t>] = </a:t>
            </a:r>
            <a:r>
              <a:rPr i="1"/>
              <a:t>useState</a:t>
            </a:r>
            <a:r>
              <a:t>(</a:t>
            </a:r>
            <a:r>
              <a:rPr>
                <a:solidFill>
                  <a:srgbClr val="0073E6"/>
                </a:solidFill>
              </a:rPr>
              <a:t>0</a:t>
            </a:r>
            <a:r>
              <a:t>);</a:t>
            </a:r>
          </a:p>
          <a:p>
            <a:pPr defTabSz="457200">
              <a:defRPr sz="1400">
                <a:solidFill>
                  <a:srgbClr val="272727"/>
                </a:solidFill>
                <a:latin typeface="Courier"/>
                <a:ea typeface="Courier"/>
                <a:cs typeface="Courier"/>
                <a:sym typeface="Courier"/>
              </a:defRPr>
            </a:pPr>
            <a:endParaRPr/>
          </a:p>
          <a:p>
            <a:pPr defTabSz="457200">
              <a:defRPr sz="1400" i="1">
                <a:solidFill>
                  <a:srgbClr val="272727"/>
                </a:solidFill>
                <a:latin typeface="Courier"/>
                <a:ea typeface="Courier"/>
                <a:cs typeface="Courier"/>
                <a:sym typeface="Courier"/>
              </a:defRPr>
            </a:pPr>
            <a:r>
              <a:rPr i="0"/>
              <a:t>  </a:t>
            </a:r>
            <a:r>
              <a:t>useEffect</a:t>
            </a:r>
            <a:r>
              <a:rPr i="0"/>
              <a:t>(()=&gt;{</a:t>
            </a:r>
          </a:p>
          <a:p>
            <a:pPr defTabSz="457200">
              <a:defRPr sz="14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`Like has been clicked </a:t>
            </a:r>
            <a:r>
              <a:rPr>
                <a:solidFill>
                  <a:srgbClr val="272727"/>
                </a:solidFill>
              </a:rPr>
              <a:t>${</a:t>
            </a:r>
            <a:r>
              <a:rPr>
                <a:solidFill>
                  <a:srgbClr val="458383"/>
                </a:solidFill>
              </a:rPr>
              <a:t>count</a:t>
            </a:r>
            <a:r>
              <a:rPr>
                <a:solidFill>
                  <a:srgbClr val="272727"/>
                </a:solidFill>
              </a:rPr>
              <a:t>}</a:t>
            </a:r>
            <a:r>
              <a:t> times`</a:t>
            </a:r>
            <a:r>
              <a:rPr>
                <a:solidFill>
                  <a:srgbClr val="272727"/>
                </a:solidFill>
              </a:rPr>
              <a:t>)</a:t>
            </a:r>
          </a:p>
          <a:p>
            <a:pPr defTabSz="457200">
              <a:defRPr sz="1400">
                <a:solidFill>
                  <a:srgbClr val="272727"/>
                </a:solidFill>
                <a:latin typeface="Courier"/>
                <a:ea typeface="Courier"/>
                <a:cs typeface="Courier"/>
                <a:sym typeface="Courier"/>
              </a:defRPr>
            </a:pPr>
            <a:r>
              <a:t>  }, [</a:t>
            </a:r>
            <a:r>
              <a:rPr>
                <a:solidFill>
                  <a:srgbClr val="458383"/>
                </a:solidFill>
              </a:rPr>
              <a:t>count</a:t>
            </a:r>
            <a:r>
              <a:t>])</a:t>
            </a:r>
          </a:p>
          <a:p>
            <a:pPr defTabSz="457200">
              <a:defRPr sz="14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4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="unlike"</a:t>
            </a:r>
          </a:p>
          <a:p>
            <a:pPr defTabSz="457200">
              <a:defRPr sz="1400">
                <a:solidFill>
                  <a:srgbClr val="00733B"/>
                </a:solidFill>
                <a:latin typeface="Courier"/>
                <a:ea typeface="Courier"/>
                <a:cs typeface="Courier"/>
                <a:sym typeface="Courier"/>
              </a:defRPr>
            </a:pPr>
            <a:r>
              <a:t>            </a:t>
            </a:r>
            <a:r>
              <a:rPr>
                <a:solidFill>
                  <a:srgbClr val="0073E6"/>
                </a:solidFill>
              </a:rPr>
              <a:t>icon</a:t>
            </a:r>
            <a:r>
              <a:t>=</a:t>
            </a:r>
            <a:r>
              <a:rPr>
                <a:solidFill>
                  <a:srgbClr val="272727"/>
                </a:solidFill>
              </a:rPr>
              <a:t>{&lt;</a:t>
            </a:r>
            <a:r>
              <a:rPr>
                <a:solidFill>
                  <a:srgbClr val="011480"/>
                </a:solidFill>
              </a:rPr>
              <a:t>AiFillHeart </a:t>
            </a:r>
            <a:r>
              <a:rPr>
                <a:solidFill>
                  <a:srgbClr val="272727"/>
                </a:solidFill>
              </a:rPr>
              <a:t>/&gt;} </a:t>
            </a:r>
            <a:r>
              <a:rPr>
                <a:solidFill>
                  <a:srgbClr val="0073E6"/>
                </a:solidFill>
              </a:rPr>
              <a:t>onClick</a:t>
            </a:r>
            <a:r>
              <a:t>=</a:t>
            </a:r>
            <a:r>
              <a:rPr>
                <a:solidFill>
                  <a:srgbClr val="272727"/>
                </a:solidFill>
              </a:rPr>
              <a:t>{() =&gt; </a:t>
            </a:r>
            <a:r>
              <a:rPr>
                <a:solidFill>
                  <a:srgbClr val="000000"/>
                </a:solidFill>
              </a:rPr>
              <a:t>setIsLiked</a:t>
            </a:r>
            <a:r>
              <a:rPr>
                <a:solidFill>
                  <a:srgbClr val="272727"/>
                </a:solidFill>
              </a:rPr>
              <a:t>(</a:t>
            </a:r>
            <a:r>
              <a:rPr>
                <a:solidFill>
                  <a:srgbClr val="011480"/>
                </a:solidFill>
              </a:rPr>
              <a:t>false</a:t>
            </a:r>
            <a:r>
              <a:rPr>
                <a:solidFill>
                  <a:srgbClr val="272727"/>
                </a:solidFill>
              </a:rPr>
              <a:t>)} /&gt; );</a:t>
            </a:r>
          </a:p>
          <a:p>
            <a:pPr defTabSz="457200">
              <a:defRPr sz="14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4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="like"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a:t>
            </a:r>
          </a:p>
          <a:p>
            <a:pPr defTabSz="457200">
              <a:defRPr sz="1400">
                <a:solidFill>
                  <a:srgbClr val="011480"/>
                </a:solidFill>
                <a:latin typeface="Courier"/>
                <a:ea typeface="Courier"/>
                <a:cs typeface="Courier"/>
                <a:sym typeface="Courier"/>
              </a:defRPr>
            </a:pPr>
            <a:r>
              <a:rPr>
                <a:solidFill>
                  <a:srgbClr val="272727"/>
                </a:solidFill>
              </a:rPr>
              <a:t>    </a:t>
            </a:r>
            <a:r>
              <a:rPr>
                <a:solidFill>
                  <a:srgbClr val="0073E6"/>
                </a:solidFill>
              </a:rPr>
              <a:t>onClick</a:t>
            </a:r>
            <a:r>
              <a:rPr>
                <a:solidFill>
                  <a:srgbClr val="00733B"/>
                </a:solidFill>
              </a:rPr>
              <a:t>=</a:t>
            </a:r>
            <a:r>
              <a:rPr>
                <a:solidFill>
                  <a:srgbClr val="272727"/>
                </a:solidFill>
              </a:rPr>
              <a:t>{() =&gt; {</a:t>
            </a:r>
          </a:p>
          <a:p>
            <a:pPr defTabSz="457200">
              <a:defRPr sz="14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`Pre-setCount, count=</a:t>
            </a:r>
            <a:r>
              <a:rPr>
                <a:solidFill>
                  <a:srgbClr val="272727"/>
                </a:solidFill>
              </a:rPr>
              <a:t>${</a:t>
            </a:r>
            <a:r>
              <a:rPr>
                <a:solidFill>
                  <a:srgbClr val="458383"/>
                </a:solidFill>
              </a:rPr>
              <a:t>count</a:t>
            </a:r>
            <a:r>
              <a:rPr>
                <a:solidFill>
                  <a:srgbClr val="272727"/>
                </a:solidFill>
              </a:rPr>
              <a:t>}</a:t>
            </a:r>
            <a:r>
              <a:t>`</a:t>
            </a:r>
            <a:r>
              <a:rPr>
                <a:solidFill>
                  <a:srgbClr val="272727"/>
                </a:solidFill>
              </a:rPr>
              <a:t>)</a:t>
            </a:r>
          </a:p>
          <a:p>
            <a:pPr defTabSz="457200">
              <a:defRPr sz="1400">
                <a:latin typeface="Courier"/>
                <a:ea typeface="Courier"/>
                <a:cs typeface="Courier"/>
                <a:sym typeface="Courier"/>
              </a:defRPr>
            </a:pPr>
            <a:r>
              <a:rPr>
                <a:solidFill>
                  <a:srgbClr val="272727"/>
                </a:solidFill>
              </a:rPr>
              <a:t>      </a:t>
            </a:r>
            <a:r>
              <a:t>setCount</a:t>
            </a:r>
            <a:r>
              <a:rPr>
                <a:solidFill>
                  <a:srgbClr val="272727"/>
                </a:solidFill>
              </a:rPr>
              <a:t>(</a:t>
            </a:r>
            <a:r>
              <a:rPr>
                <a:solidFill>
                  <a:srgbClr val="458383"/>
                </a:solidFill>
              </a:rPr>
              <a:t>count </a:t>
            </a:r>
            <a:r>
              <a:rPr>
                <a:solidFill>
                  <a:srgbClr val="272727"/>
                </a:solidFill>
              </a:rPr>
              <a:t>+ </a:t>
            </a:r>
            <a:r>
              <a:rPr>
                <a:solidFill>
                  <a:srgbClr val="0073E6"/>
                </a:solidFill>
              </a:rPr>
              <a:t>1</a:t>
            </a:r>
            <a:r>
              <a:rPr>
                <a:solidFill>
                  <a:srgbClr val="272727"/>
                </a:solidFill>
              </a:rPr>
              <a:t>)</a:t>
            </a:r>
          </a:p>
          <a:p>
            <a:pPr defTabSz="457200">
              <a:defRPr sz="1400">
                <a:latin typeface="Courier"/>
                <a:ea typeface="Courier"/>
                <a:cs typeface="Courier"/>
                <a:sym typeface="Courier"/>
              </a:defRPr>
            </a:pPr>
            <a:r>
              <a:rPr>
                <a:solidFill>
                  <a:srgbClr val="272727"/>
                </a:solidFill>
              </a:rPr>
              <a:t>      </a:t>
            </a:r>
            <a:r>
              <a:t>setIsLiked</a:t>
            </a:r>
            <a:r>
              <a:rPr>
                <a:solidFill>
                  <a:srgbClr val="272727"/>
                </a:solidFill>
              </a:rPr>
              <a:t>(</a:t>
            </a:r>
            <a:r>
              <a:rPr>
                <a:solidFill>
                  <a:srgbClr val="011480"/>
                </a:solidFill>
              </a:rPr>
              <a:t>true</a:t>
            </a:r>
            <a:r>
              <a:rPr>
                <a:solidFill>
                  <a:srgbClr val="272727"/>
                </a:solidFill>
              </a:rPr>
              <a:t>)</a:t>
            </a:r>
          </a:p>
          <a:p>
            <a:pPr defTabSz="457200">
              <a:defRPr sz="14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`Post-setCount, count=</a:t>
            </a:r>
            <a:r>
              <a:rPr>
                <a:solidFill>
                  <a:srgbClr val="272727"/>
                </a:solidFill>
              </a:rPr>
              <a:t>${</a:t>
            </a:r>
            <a:r>
              <a:rPr>
                <a:solidFill>
                  <a:srgbClr val="458383"/>
                </a:solidFill>
              </a:rPr>
              <a:t>count</a:t>
            </a:r>
            <a:r>
              <a:rPr>
                <a:solidFill>
                  <a:srgbClr val="272727"/>
                </a:solidFill>
              </a:rPr>
              <a:t>}</a:t>
            </a:r>
            <a:r>
              <a:t>`</a:t>
            </a:r>
            <a:r>
              <a:rPr>
                <a:solidFill>
                  <a:srgbClr val="272727"/>
                </a:solidFill>
              </a:rPr>
              <a:t>)</a:t>
            </a:r>
          </a:p>
          <a:p>
            <a:pPr defTabSz="457200">
              <a:defRPr sz="1400">
                <a:solidFill>
                  <a:srgbClr val="272727"/>
                </a:solidFill>
                <a:latin typeface="Courier"/>
                <a:ea typeface="Courier"/>
                <a:cs typeface="Courier"/>
                <a:sym typeface="Courier"/>
              </a:defRPr>
            </a:pPr>
            <a:r>
              <a:t>    }} /&gt; );</a:t>
            </a:r>
          </a:p>
          <a:p>
            <a:pPr defTabSz="457200">
              <a:defRPr sz="1400">
                <a:solidFill>
                  <a:srgbClr val="272727"/>
                </a:solidFill>
                <a:latin typeface="Courier"/>
                <a:ea typeface="Courier"/>
                <a:cs typeface="Courier"/>
                <a:sym typeface="Courier"/>
              </a:defRPr>
            </a:pPr>
            <a:r>
              <a:t>  }</a:t>
            </a:r>
          </a:p>
          <a:p>
            <a:pPr defTabSz="457200">
              <a:defRPr sz="1400">
                <a:solidFill>
                  <a:srgbClr val="272727"/>
                </a:solidFill>
                <a:latin typeface="Courier"/>
                <a:ea typeface="Courier"/>
                <a:cs typeface="Courier"/>
                <a:sym typeface="Courier"/>
              </a:defRPr>
            </a:pPr>
            <a:r>
              <a:t>}</a:t>
            </a:r>
          </a:p>
        </p:txBody>
      </p:sp>
      <p:sp>
        <p:nvSpPr>
          <p:cNvPr id="225" name="Output:…"/>
          <p:cNvSpPr txBox="1"/>
          <p:nvPr/>
        </p:nvSpPr>
        <p:spPr>
          <a:xfrm>
            <a:off x="8404431" y="2352843"/>
            <a:ext cx="2767421" cy="1793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b="1"/>
            </a:pPr>
            <a:r>
              <a:t>Output:</a:t>
            </a:r>
          </a:p>
          <a:p>
            <a:r>
              <a:t>Like has been clicked 0 times</a:t>
            </a:r>
          </a:p>
          <a:p>
            <a:r>
              <a:t>(Click like)</a:t>
            </a:r>
            <a:br/>
            <a:r>
              <a:t>1. Pre-setCount, count=0</a:t>
            </a:r>
            <a:br/>
            <a:r>
              <a:t>2. Post-setCount, count=0</a:t>
            </a:r>
            <a:br/>
            <a:r>
              <a:t>Like has been clicked 1 times</a:t>
            </a:r>
          </a:p>
        </p:txBody>
      </p:sp>
      <p:sp>
        <p:nvSpPr>
          <p:cNvPr id="226" name="(Click un-like)…"/>
          <p:cNvSpPr txBox="1"/>
          <p:nvPr/>
        </p:nvSpPr>
        <p:spPr>
          <a:xfrm>
            <a:off x="8404431" y="4383802"/>
            <a:ext cx="2767421" cy="12093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(Click un-like)</a:t>
            </a:r>
          </a:p>
          <a:p>
            <a:r>
              <a:t>(Click like)</a:t>
            </a:r>
          </a:p>
          <a:p>
            <a:r>
              <a:t>Like has been clicked 2 times</a:t>
            </a:r>
          </a:p>
          <a:p>
            <a:r>
              <a:t>(Click un-like)</a:t>
            </a:r>
          </a:p>
        </p:txBody>
      </p:sp>
      <p:sp>
        <p:nvSpPr>
          <p:cNvPr id="227" name="Line"/>
          <p:cNvSpPr/>
          <p:nvPr/>
        </p:nvSpPr>
        <p:spPr>
          <a:xfrm>
            <a:off x="697502" y="3945776"/>
            <a:ext cx="719618" cy="1"/>
          </a:xfrm>
          <a:prstGeom prst="line">
            <a:avLst/>
          </a:prstGeom>
          <a:ln w="50800">
            <a:solidFill>
              <a:srgbClr val="F14C0E"/>
            </a:solidFill>
            <a:miter/>
          </a:ln>
        </p:spPr>
        <p:txBody>
          <a:bodyPr lIns="45719" rIns="45719"/>
          <a:lstStyle/>
          <a:p>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advAuto="0"/>
      <p:bldP spid="226"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export function LikeButton(){…"/>
          <p:cNvSpPr txBox="1"/>
          <p:nvPr/>
        </p:nvSpPr>
        <p:spPr>
          <a:xfrm>
            <a:off x="105608" y="2388158"/>
            <a:ext cx="11980784" cy="4447541"/>
          </a:xfrm>
          <a:prstGeom prst="rect">
            <a:avLst/>
          </a:prstGeom>
          <a:ln w="12700">
            <a:solidFill>
              <a:schemeClr val="accent1">
                <a:satOff val="-3547"/>
                <a:lumOff val="-10352"/>
              </a:scheme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i="1">
                <a:solidFill>
                  <a:srgbClr val="272727"/>
                </a:solidFill>
                <a:latin typeface="Courier"/>
                <a:ea typeface="Courier"/>
                <a:cs typeface="Courier"/>
                <a:sym typeface="Courier"/>
              </a:defRPr>
            </a:pPr>
            <a:r>
              <a:rPr i="0">
                <a:solidFill>
                  <a:srgbClr val="011480"/>
                </a:solidFill>
              </a:rPr>
              <a:t>export function </a:t>
            </a:r>
            <a:r>
              <a:t>LikeButton</a:t>
            </a:r>
            <a:r>
              <a:rPr i="0"/>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count</a:t>
            </a:r>
            <a:r>
              <a:t>, </a:t>
            </a:r>
            <a:r>
              <a:rPr>
                <a:solidFill>
                  <a:srgbClr val="000000"/>
                </a:solidFill>
              </a:rPr>
              <a:t>setCount</a:t>
            </a:r>
            <a:r>
              <a:t>] = </a:t>
            </a:r>
            <a:r>
              <a:rPr i="1"/>
              <a:t>useState</a:t>
            </a:r>
            <a:r>
              <a:t>(</a:t>
            </a:r>
            <a:r>
              <a:rPr>
                <a:solidFill>
                  <a:srgbClr val="0073E6"/>
                </a:solidFill>
              </a:rPr>
              <a:t>0</a:t>
            </a:r>
            <a:r>
              <a:t>);</a:t>
            </a:r>
          </a:p>
          <a:p>
            <a:pPr defTabSz="457200">
              <a:defRPr sz="1500">
                <a:solidFill>
                  <a:srgbClr val="272727"/>
                </a:solidFill>
                <a:latin typeface="Courier"/>
                <a:ea typeface="Courier"/>
                <a:cs typeface="Courier"/>
                <a:sym typeface="Courier"/>
              </a:defRPr>
            </a:pPr>
            <a:endParaRPr/>
          </a:p>
          <a:p>
            <a:pPr defTabSz="457200">
              <a:defRPr sz="1500" i="1">
                <a:solidFill>
                  <a:srgbClr val="272727"/>
                </a:solidFill>
                <a:latin typeface="Courier"/>
                <a:ea typeface="Courier"/>
                <a:cs typeface="Courier"/>
                <a:sym typeface="Courier"/>
              </a:defRPr>
            </a:pPr>
            <a:r>
              <a:rPr i="0"/>
              <a:t>  </a:t>
            </a:r>
            <a:r>
              <a:t>useEffect</a:t>
            </a:r>
            <a:r>
              <a:rPr i="0"/>
              <a:t>(()=&gt;{</a:t>
            </a:r>
          </a:p>
          <a:p>
            <a:pPr defTabSz="457200">
              <a:defRPr sz="1500">
                <a:solidFill>
                  <a:srgbClr val="458383"/>
                </a:solidFill>
                <a:latin typeface="Courier"/>
                <a:ea typeface="Courier"/>
                <a:cs typeface="Courier"/>
                <a:sym typeface="Courier"/>
              </a:defRPr>
            </a:pPr>
            <a:r>
              <a:rPr>
                <a:solidFill>
                  <a:srgbClr val="272727"/>
                </a:solidFill>
              </a:rPr>
              <a:t>    </a:t>
            </a:r>
            <a:r>
              <a:rPr>
                <a:solidFill>
                  <a:srgbClr val="011480"/>
                </a:solidFill>
              </a:rPr>
              <a:t>if</a:t>
            </a:r>
            <a:r>
              <a:rPr>
                <a:solidFill>
                  <a:srgbClr val="272727"/>
                </a:solidFill>
              </a:rPr>
              <a:t>(</a:t>
            </a:r>
            <a:r>
              <a:t>isLiked</a:t>
            </a:r>
            <a:r>
              <a:rPr>
                <a:solidFill>
                  <a:srgbClr val="272727"/>
                </a:solidFill>
              </a:rPr>
              <a:t>){</a:t>
            </a:r>
          </a:p>
          <a:p>
            <a:pPr defTabSz="457200">
              <a:defRPr sz="1500">
                <a:solidFill>
                  <a:srgbClr val="272727"/>
                </a:solidFill>
                <a:latin typeface="Courier"/>
                <a:ea typeface="Courier"/>
                <a:cs typeface="Courier"/>
                <a:sym typeface="Courier"/>
              </a:defRPr>
            </a:pPr>
            <a:r>
              <a:t>      </a:t>
            </a:r>
            <a:r>
              <a:rPr>
                <a:solidFill>
                  <a:srgbClr val="000000"/>
                </a:solidFill>
              </a:rPr>
              <a:t>setCount</a:t>
            </a:r>
            <a:r>
              <a:t>((prevCount) =&gt; prevCount + </a:t>
            </a:r>
            <a:r>
              <a:rPr>
                <a:solidFill>
                  <a:srgbClr val="0073E6"/>
                </a:solidFill>
              </a:rPr>
              <a:t>1</a:t>
            </a:r>
            <a:r>
              <a:t>)</a:t>
            </a:r>
          </a:p>
          <a:p>
            <a:pPr defTabSz="457200">
              <a:defRPr sz="1500">
                <a:solidFill>
                  <a:srgbClr val="272727"/>
                </a:solidFill>
                <a:latin typeface="Courier"/>
                <a:ea typeface="Courier"/>
                <a:cs typeface="Courier"/>
                <a:sym typeface="Courier"/>
              </a:defRPr>
            </a:pPr>
            <a:r>
              <a:t>    }</a:t>
            </a:r>
          </a:p>
          <a:p>
            <a:pPr defTabSz="457200">
              <a:defRPr sz="1500">
                <a:solidFill>
                  <a:srgbClr val="458383"/>
                </a:solidFill>
                <a:latin typeface="Courier"/>
                <a:ea typeface="Courier"/>
                <a:cs typeface="Courier"/>
                <a:sym typeface="Courier"/>
              </a:defRPr>
            </a:pPr>
            <a:r>
              <a:rPr>
                <a:solidFill>
                  <a:srgbClr val="272727"/>
                </a:solidFill>
              </a:rPr>
              <a:t>  }, [</a:t>
            </a:r>
            <a:r>
              <a:t>isLiked</a:t>
            </a:r>
            <a:r>
              <a:rPr>
                <a:solidFill>
                  <a:srgbClr val="272727"/>
                </a:solidFill>
              </a:rPr>
              <a:t>])</a:t>
            </a:r>
          </a:p>
          <a:p>
            <a:pPr defTabSz="457200">
              <a:defRPr sz="1500" i="1">
                <a:solidFill>
                  <a:srgbClr val="272727"/>
                </a:solidFill>
                <a:latin typeface="Courier"/>
                <a:ea typeface="Courier"/>
                <a:cs typeface="Courier"/>
                <a:sym typeface="Courier"/>
              </a:defRPr>
            </a:pPr>
            <a:r>
              <a:rPr i="0"/>
              <a:t>  </a:t>
            </a:r>
            <a:r>
              <a:t>useEffect</a:t>
            </a:r>
            <a:r>
              <a:rPr i="0"/>
              <a:t>(()=&gt;{</a:t>
            </a:r>
          </a:p>
          <a:p>
            <a:pPr defTabSz="457200">
              <a:defRPr sz="15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`Like has been clicked </a:t>
            </a:r>
            <a:r>
              <a:rPr>
                <a:solidFill>
                  <a:srgbClr val="272727"/>
                </a:solidFill>
              </a:rPr>
              <a:t>${</a:t>
            </a:r>
            <a:r>
              <a:rPr>
                <a:solidFill>
                  <a:srgbClr val="458383"/>
                </a:solidFill>
              </a:rPr>
              <a:t>count </a:t>
            </a:r>
            <a:r>
              <a:rPr>
                <a:solidFill>
                  <a:srgbClr val="272727"/>
                </a:solidFill>
              </a:rPr>
              <a:t>+ </a:t>
            </a:r>
            <a:r>
              <a:rPr>
                <a:solidFill>
                  <a:srgbClr val="0073E6"/>
                </a:solidFill>
              </a:rPr>
              <a:t>1</a:t>
            </a:r>
            <a:r>
              <a:rPr>
                <a:solidFill>
                  <a:srgbClr val="272727"/>
                </a:solidFill>
              </a:rPr>
              <a:t>}</a:t>
            </a:r>
            <a:r>
              <a:t> times`</a:t>
            </a:r>
            <a:r>
              <a:rPr>
                <a:solidFill>
                  <a:srgbClr val="272727"/>
                </a:solidFill>
              </a:rPr>
              <a:t>)</a:t>
            </a:r>
          </a:p>
          <a:p>
            <a:pPr defTabSz="457200">
              <a:defRPr sz="1500">
                <a:solidFill>
                  <a:srgbClr val="272727"/>
                </a:solidFill>
                <a:latin typeface="Courier"/>
                <a:ea typeface="Courier"/>
                <a:cs typeface="Courier"/>
                <a:sym typeface="Courier"/>
              </a:defRPr>
            </a:pPr>
            <a:r>
              <a:t>  }, [</a:t>
            </a:r>
            <a:r>
              <a:rPr>
                <a:solidFill>
                  <a:srgbClr val="458383"/>
                </a:solidFill>
              </a:rPr>
              <a:t>count</a:t>
            </a:r>
            <a:r>
              <a:t>])</a:t>
            </a:r>
          </a:p>
          <a:p>
            <a:pPr defTabSz="457200">
              <a:defRPr sz="1500">
                <a:solidFill>
                  <a:srgbClr val="272727"/>
                </a:solidFill>
                <a:latin typeface="Courier"/>
                <a:ea typeface="Courier"/>
                <a:cs typeface="Courier"/>
                <a:sym typeface="Courier"/>
              </a:defRPr>
            </a:pPr>
            <a:endParaRPr/>
          </a:p>
          <a:p>
            <a:pPr defTabSz="457200">
              <a:defRPr sz="15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5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="unlike"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a:t>
            </a:r>
          </a:p>
          <a:p>
            <a:pPr defTabSz="457200">
              <a:defRPr sz="15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5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IconButton </a:t>
            </a:r>
            <a:r>
              <a:rPr>
                <a:solidFill>
                  <a:srgbClr val="0073E6"/>
                </a:solidFill>
              </a:rPr>
              <a:t>aria-label</a:t>
            </a:r>
            <a:r>
              <a:rPr>
                <a:solidFill>
                  <a:srgbClr val="00733B"/>
                </a:solidFill>
              </a:rPr>
              <a:t>="like"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a:t>
            </a:r>
          </a:p>
          <a:p>
            <a:pPr defTabSz="457200">
              <a:defRPr sz="1500">
                <a:solidFill>
                  <a:srgbClr val="272727"/>
                </a:solidFill>
                <a:latin typeface="Courier"/>
                <a:ea typeface="Courier"/>
                <a:cs typeface="Courier"/>
                <a:sym typeface="Courier"/>
              </a:defRPr>
            </a:pPr>
            <a:r>
              <a:t>  }</a:t>
            </a:r>
          </a:p>
          <a:p>
            <a:pPr defTabSz="457200">
              <a:defRPr sz="1500">
                <a:solidFill>
                  <a:srgbClr val="272727"/>
                </a:solidFill>
                <a:latin typeface="Courier"/>
                <a:ea typeface="Courier"/>
                <a:cs typeface="Courier"/>
                <a:sym typeface="Courier"/>
              </a:defRPr>
            </a:pPr>
            <a:r>
              <a:t>}</a:t>
            </a:r>
          </a:p>
        </p:txBody>
      </p:sp>
      <p:sp>
        <p:nvSpPr>
          <p:cNvPr id="232" name="Title 1"/>
          <p:cNvSpPr txBox="1">
            <a:spLocks noGrp="1"/>
          </p:cNvSpPr>
          <p:nvPr>
            <p:ph type="title"/>
          </p:nvPr>
        </p:nvSpPr>
        <p:spPr>
          <a:xfrm>
            <a:off x="838200" y="18255"/>
            <a:ext cx="10515600" cy="1325563"/>
          </a:xfrm>
          <a:prstGeom prst="rect">
            <a:avLst/>
          </a:prstGeom>
        </p:spPr>
        <p:txBody>
          <a:bodyPr/>
          <a:lstStyle/>
          <a:p>
            <a:r>
              <a:t>useEffect + useState: Maintaining state for side-effects</a:t>
            </a:r>
          </a:p>
        </p:txBody>
      </p:sp>
      <p:sp>
        <p:nvSpPr>
          <p:cNvPr id="233" name="Content Placeholder 2"/>
          <p:cNvSpPr txBox="1">
            <a:spLocks noGrp="1"/>
          </p:cNvSpPr>
          <p:nvPr>
            <p:ph type="body" idx="1"/>
          </p:nvPr>
        </p:nvSpPr>
        <p:spPr>
          <a:xfrm>
            <a:off x="838200" y="1500160"/>
            <a:ext cx="10515600" cy="4351338"/>
          </a:xfrm>
          <a:prstGeom prst="rect">
            <a:avLst/>
          </a:prstGeom>
        </p:spPr>
        <p:txBody>
          <a:bodyPr/>
          <a:lstStyle/>
          <a:p>
            <a:r>
              <a:t>An </a:t>
            </a:r>
            <a:r>
              <a:rPr i="1"/>
              <a:t>extremely</a:t>
            </a:r>
            <a:r>
              <a:t> common pattern is to combine useEffect and useState</a:t>
            </a:r>
          </a:p>
          <a:p>
            <a:r>
              <a:t>Often requires using a “state updater” instead of concrete value</a:t>
            </a:r>
          </a:p>
        </p:txBody>
      </p:sp>
      <p:sp>
        <p:nvSpPr>
          <p:cNvPr id="234"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42</a:t>
            </a:fld>
            <a:endParaRPr/>
          </a:p>
        </p:txBody>
      </p:sp>
      <p:grpSp>
        <p:nvGrpSpPr>
          <p:cNvPr id="237" name="Group"/>
          <p:cNvGrpSpPr/>
          <p:nvPr/>
        </p:nvGrpSpPr>
        <p:grpSpPr>
          <a:xfrm>
            <a:off x="781282" y="4207974"/>
            <a:ext cx="4646224" cy="300594"/>
            <a:chOff x="0" y="0"/>
            <a:chExt cx="4646222" cy="300593"/>
          </a:xfrm>
        </p:grpSpPr>
        <p:sp>
          <p:nvSpPr>
            <p:cNvPr id="235" name="Run this effect only when isLiked changes"/>
            <p:cNvSpPr txBox="1"/>
            <p:nvPr/>
          </p:nvSpPr>
          <p:spPr>
            <a:xfrm>
              <a:off x="1160112" y="0"/>
              <a:ext cx="3486111" cy="300594"/>
            </a:xfrm>
            <a:prstGeom prst="rect">
              <a:avLst/>
            </a:prstGeom>
            <a:solidFill>
              <a:srgbClr val="FFCDA5"/>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sz="1600" i="1"/>
              </a:lvl1pPr>
            </a:lstStyle>
            <a:p>
              <a:r>
                <a:t>Run this effect only when isLiked changes</a:t>
              </a:r>
            </a:p>
          </p:txBody>
        </p:sp>
        <p:sp>
          <p:nvSpPr>
            <p:cNvPr id="236" name="Line"/>
            <p:cNvSpPr/>
            <p:nvPr/>
          </p:nvSpPr>
          <p:spPr>
            <a:xfrm>
              <a:off x="0" y="274925"/>
              <a:ext cx="956533" cy="1"/>
            </a:xfrm>
            <a:prstGeom prst="line">
              <a:avLst/>
            </a:prstGeom>
            <a:noFill/>
            <a:ln w="38100" cap="flat">
              <a:solidFill>
                <a:srgbClr val="F14C0E"/>
              </a:solidFill>
              <a:prstDash val="solid"/>
              <a:miter lim="800000"/>
            </a:ln>
            <a:effectLst/>
          </p:spPr>
          <p:txBody>
            <a:bodyPr wrap="square" lIns="45719" tIns="45719" rIns="45719" bIns="45719" numCol="1" anchor="t">
              <a:noAutofit/>
            </a:bodyPr>
            <a:lstStyle/>
            <a:p>
              <a:endParaRPr/>
            </a:p>
          </p:txBody>
        </p:sp>
      </p:grpSp>
      <p:grpSp>
        <p:nvGrpSpPr>
          <p:cNvPr id="240" name="Group"/>
          <p:cNvGrpSpPr/>
          <p:nvPr/>
        </p:nvGrpSpPr>
        <p:grpSpPr>
          <a:xfrm>
            <a:off x="1973486" y="3549469"/>
            <a:ext cx="8203606" cy="554594"/>
            <a:chOff x="0" y="0"/>
            <a:chExt cx="8203604" cy="554593"/>
          </a:xfrm>
        </p:grpSpPr>
        <p:sp>
          <p:nvSpPr>
            <p:cNvPr id="238" name="Alternate call pattern for state setter: pass a function that returns the new state based on the old state"/>
            <p:cNvSpPr txBox="1"/>
            <p:nvPr/>
          </p:nvSpPr>
          <p:spPr>
            <a:xfrm>
              <a:off x="3254615" y="0"/>
              <a:ext cx="4948990" cy="554594"/>
            </a:xfrm>
            <a:prstGeom prst="rect">
              <a:avLst/>
            </a:prstGeom>
            <a:solidFill>
              <a:srgbClr val="FFCDA5"/>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sz="1600" i="1"/>
              </a:lvl1pPr>
            </a:lstStyle>
            <a:p>
              <a:r>
                <a:t>Alternate call pattern for state setter: pass a function that returns the new state based on the old state</a:t>
              </a:r>
            </a:p>
          </p:txBody>
        </p:sp>
        <p:sp>
          <p:nvSpPr>
            <p:cNvPr id="239" name="Line"/>
            <p:cNvSpPr/>
            <p:nvPr/>
          </p:nvSpPr>
          <p:spPr>
            <a:xfrm>
              <a:off x="0" y="509875"/>
              <a:ext cx="3104821" cy="1"/>
            </a:xfrm>
            <a:prstGeom prst="line">
              <a:avLst/>
            </a:prstGeom>
            <a:noFill/>
            <a:ln w="38100" cap="flat">
              <a:solidFill>
                <a:srgbClr val="F14C0E"/>
              </a:solidFill>
              <a:prstDash val="solid"/>
              <a:miter lim="800000"/>
            </a:ln>
            <a:effectLst/>
          </p:spPr>
          <p:txBody>
            <a:bodyPr wrap="square" lIns="45719" tIns="45719" rIns="45719" bIns="45719" numCol="1" anchor="t">
              <a:noAutofit/>
            </a:bodyPr>
            <a:lstStyle/>
            <a:p>
              <a:endParaRPr/>
            </a:p>
          </p:txBody>
        </p:sp>
      </p:grpSp>
      <p:grpSp>
        <p:nvGrpSpPr>
          <p:cNvPr id="243" name="Group"/>
          <p:cNvGrpSpPr/>
          <p:nvPr/>
        </p:nvGrpSpPr>
        <p:grpSpPr>
          <a:xfrm>
            <a:off x="740722" y="4946835"/>
            <a:ext cx="4336072" cy="300594"/>
            <a:chOff x="0" y="0"/>
            <a:chExt cx="4336071" cy="300593"/>
          </a:xfrm>
        </p:grpSpPr>
        <p:sp>
          <p:nvSpPr>
            <p:cNvPr id="241" name="Run this effect only when count changes"/>
            <p:cNvSpPr txBox="1"/>
            <p:nvPr/>
          </p:nvSpPr>
          <p:spPr>
            <a:xfrm>
              <a:off x="932709" y="0"/>
              <a:ext cx="3403363" cy="300594"/>
            </a:xfrm>
            <a:prstGeom prst="rect">
              <a:avLst/>
            </a:prstGeom>
            <a:solidFill>
              <a:srgbClr val="FFCDA5"/>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numCol="1" anchor="t">
              <a:spAutoFit/>
            </a:bodyPr>
            <a:lstStyle>
              <a:lvl1pPr>
                <a:defRPr sz="1600" i="1"/>
              </a:lvl1pPr>
            </a:lstStyle>
            <a:p>
              <a:r>
                <a:t>Run this effect only when count changes</a:t>
              </a:r>
            </a:p>
          </p:txBody>
        </p:sp>
        <p:sp>
          <p:nvSpPr>
            <p:cNvPr id="242" name="Line"/>
            <p:cNvSpPr/>
            <p:nvPr/>
          </p:nvSpPr>
          <p:spPr>
            <a:xfrm>
              <a:off x="0" y="274925"/>
              <a:ext cx="739149" cy="1"/>
            </a:xfrm>
            <a:prstGeom prst="line">
              <a:avLst/>
            </a:prstGeom>
            <a:noFill/>
            <a:ln w="38100" cap="flat">
              <a:solidFill>
                <a:srgbClr val="F14C0E"/>
              </a:solidFill>
              <a:prstDash val="solid"/>
              <a:miter lim="800000"/>
            </a:ln>
            <a:effectLst/>
          </p:spPr>
          <p:txBody>
            <a:bodyPr wrap="square" lIns="45719" tIns="45719" rIns="45719" bIns="45719" numCol="1" anchor="t">
              <a:noAutofit/>
            </a:bodyPr>
            <a:lstStyle/>
            <a:p>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advAuto="0"/>
      <p:bldP spid="240" grpId="0" animBg="1" advAuto="0"/>
      <p:bldP spid="243"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itle 1"/>
          <p:cNvSpPr txBox="1">
            <a:spLocks noGrp="1"/>
          </p:cNvSpPr>
          <p:nvPr>
            <p:ph type="title"/>
          </p:nvPr>
        </p:nvSpPr>
        <p:spPr>
          <a:xfrm>
            <a:off x="838200" y="18255"/>
            <a:ext cx="10515600" cy="1325563"/>
          </a:xfrm>
          <a:prstGeom prst="rect">
            <a:avLst/>
          </a:prstGeom>
        </p:spPr>
        <p:txBody>
          <a:bodyPr/>
          <a:lstStyle/>
          <a:p>
            <a:r>
              <a:t>use&lt;HookName&gt;: Write Custom Hooks</a:t>
            </a:r>
          </a:p>
        </p:txBody>
      </p:sp>
      <p:sp>
        <p:nvSpPr>
          <p:cNvPr id="254" name="Content Placeholder 2"/>
          <p:cNvSpPr txBox="1">
            <a:spLocks noGrp="1"/>
          </p:cNvSpPr>
          <p:nvPr>
            <p:ph type="body" idx="1"/>
          </p:nvPr>
        </p:nvSpPr>
        <p:spPr>
          <a:xfrm>
            <a:off x="838200" y="1500160"/>
            <a:ext cx="10515600" cy="4351338"/>
          </a:xfrm>
          <a:prstGeom prst="rect">
            <a:avLst/>
          </a:prstGeom>
        </p:spPr>
        <p:txBody>
          <a:bodyPr/>
          <a:lstStyle/>
          <a:p>
            <a:r>
              <a:t>Calls to multiple hooks can be composed into a “custom” hook</a:t>
            </a:r>
          </a:p>
          <a:p>
            <a:r>
              <a:t>By convention, all custom React hooks should start with the prefix “use”</a:t>
            </a:r>
          </a:p>
        </p:txBody>
      </p:sp>
      <p:sp>
        <p:nvSpPr>
          <p:cNvPr id="255"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43</a:t>
            </a:fld>
            <a:endParaRPr/>
          </a:p>
        </p:txBody>
      </p:sp>
      <p:sp>
        <p:nvSpPr>
          <p:cNvPr id="256" name="export function useLogCountOfProp(propertyName: string, propertyValue: boolean){…"/>
          <p:cNvSpPr txBox="1"/>
          <p:nvPr/>
        </p:nvSpPr>
        <p:spPr>
          <a:xfrm>
            <a:off x="1464835" y="2927405"/>
            <a:ext cx="9262330" cy="3761741"/>
          </a:xfrm>
          <a:prstGeom prst="rect">
            <a:avLst/>
          </a:prstGeom>
          <a:ln w="12700">
            <a:solidFill>
              <a:schemeClr val="accent1">
                <a:satOff val="-3547"/>
                <a:lumOff val="-10352"/>
              </a:scheme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500">
                <a:solidFill>
                  <a:srgbClr val="272727"/>
                </a:solidFill>
                <a:latin typeface="Courier"/>
                <a:ea typeface="Courier"/>
                <a:cs typeface="Courier"/>
                <a:sym typeface="Courier"/>
              </a:defRPr>
            </a:pPr>
            <a:r>
              <a:rPr>
                <a:solidFill>
                  <a:srgbClr val="011480"/>
                </a:solidFill>
              </a:rPr>
              <a:t>export function </a:t>
            </a:r>
            <a:r>
              <a:rPr i="1"/>
              <a:t>useLogCountOfProp</a:t>
            </a:r>
            <a:r>
              <a:t>(propertyName: </a:t>
            </a:r>
            <a:r>
              <a:rPr>
                <a:solidFill>
                  <a:srgbClr val="011480"/>
                </a:solidFill>
              </a:rPr>
              <a:t>string</a:t>
            </a:r>
            <a:r>
              <a:t>, propertyValue: </a:t>
            </a:r>
            <a:r>
              <a:rPr>
                <a:solidFill>
                  <a:srgbClr val="011480"/>
                </a:solidFill>
              </a:rPr>
              <a:t>boolean</a:t>
            </a:r>
            <a:r>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count</a:t>
            </a:r>
            <a:r>
              <a:t>, </a:t>
            </a:r>
            <a:r>
              <a:rPr>
                <a:solidFill>
                  <a:srgbClr val="000000"/>
                </a:solidFill>
              </a:rPr>
              <a:t>setCount</a:t>
            </a:r>
            <a:r>
              <a:t>] = </a:t>
            </a:r>
            <a:r>
              <a:rPr i="1"/>
              <a:t>useState</a:t>
            </a:r>
            <a:r>
              <a:t>(</a:t>
            </a:r>
            <a:r>
              <a:rPr>
                <a:solidFill>
                  <a:srgbClr val="0073E6"/>
                </a:solidFill>
              </a:rPr>
              <a:t>0</a:t>
            </a:r>
            <a:r>
              <a:t>);</a:t>
            </a:r>
          </a:p>
          <a:p>
            <a:pPr defTabSz="457200">
              <a:defRPr sz="1500" i="1">
                <a:solidFill>
                  <a:srgbClr val="272727"/>
                </a:solidFill>
                <a:latin typeface="Courier"/>
                <a:ea typeface="Courier"/>
                <a:cs typeface="Courier"/>
                <a:sym typeface="Courier"/>
              </a:defRPr>
            </a:pPr>
            <a:r>
              <a:rPr i="0"/>
              <a:t>  </a:t>
            </a:r>
            <a:r>
              <a:t>useEffect</a:t>
            </a:r>
            <a:r>
              <a:rPr i="0"/>
              <a:t>(()=&gt;{</a:t>
            </a:r>
          </a:p>
          <a:p>
            <a:pPr defTabSz="457200">
              <a:defRPr sz="1500">
                <a:solidFill>
                  <a:srgbClr val="272727"/>
                </a:solidFill>
                <a:latin typeface="Courier"/>
                <a:ea typeface="Courier"/>
                <a:cs typeface="Courier"/>
                <a:sym typeface="Courier"/>
              </a:defRPr>
            </a:pPr>
            <a:r>
              <a:t>    </a:t>
            </a:r>
            <a:r>
              <a:rPr>
                <a:solidFill>
                  <a:srgbClr val="011480"/>
                </a:solidFill>
              </a:rPr>
              <a:t>if</a:t>
            </a:r>
            <a:r>
              <a:t>(propertyValue){</a:t>
            </a:r>
          </a:p>
          <a:p>
            <a:pPr defTabSz="457200">
              <a:defRPr sz="1500">
                <a:solidFill>
                  <a:srgbClr val="272727"/>
                </a:solidFill>
                <a:latin typeface="Courier"/>
                <a:ea typeface="Courier"/>
                <a:cs typeface="Courier"/>
                <a:sym typeface="Courier"/>
              </a:defRPr>
            </a:pPr>
            <a:r>
              <a:t>      </a:t>
            </a:r>
            <a:r>
              <a:rPr>
                <a:solidFill>
                  <a:srgbClr val="000000"/>
                </a:solidFill>
              </a:rPr>
              <a:t>setCount</a:t>
            </a:r>
            <a:r>
              <a:t>((prevCount) =&gt; prevCount + </a:t>
            </a:r>
            <a:r>
              <a:rPr>
                <a:solidFill>
                  <a:srgbClr val="0073E6"/>
                </a:solidFill>
              </a:rPr>
              <a:t>1</a:t>
            </a:r>
            <a:r>
              <a:t>)</a:t>
            </a:r>
          </a:p>
          <a:p>
            <a:pPr defTabSz="457200">
              <a:defRPr sz="1500">
                <a:solidFill>
                  <a:srgbClr val="272727"/>
                </a:solidFill>
                <a:latin typeface="Courier"/>
                <a:ea typeface="Courier"/>
                <a:cs typeface="Courier"/>
                <a:sym typeface="Courier"/>
              </a:defRPr>
            </a:pPr>
            <a:r>
              <a:t>    }</a:t>
            </a:r>
          </a:p>
          <a:p>
            <a:pPr defTabSz="457200">
              <a:defRPr sz="1500">
                <a:solidFill>
                  <a:srgbClr val="272727"/>
                </a:solidFill>
                <a:latin typeface="Courier"/>
                <a:ea typeface="Courier"/>
                <a:cs typeface="Courier"/>
                <a:sym typeface="Courier"/>
              </a:defRPr>
            </a:pPr>
            <a:r>
              <a:t>  }, [propertyValue])</a:t>
            </a:r>
          </a:p>
          <a:p>
            <a:pPr defTabSz="457200">
              <a:defRPr sz="1500" i="1">
                <a:solidFill>
                  <a:srgbClr val="272727"/>
                </a:solidFill>
                <a:latin typeface="Courier"/>
                <a:ea typeface="Courier"/>
                <a:cs typeface="Courier"/>
                <a:sym typeface="Courier"/>
              </a:defRPr>
            </a:pPr>
            <a:r>
              <a:rPr i="0"/>
              <a:t>  </a:t>
            </a:r>
            <a:r>
              <a:t>useEffect</a:t>
            </a:r>
            <a:r>
              <a:rPr i="0"/>
              <a:t>(()=&gt;{</a:t>
            </a:r>
          </a:p>
          <a:p>
            <a:pPr defTabSz="457200">
              <a:defRPr sz="1500">
                <a:solidFill>
                  <a:srgbClr val="00733B"/>
                </a:solidFill>
                <a:latin typeface="Courier"/>
                <a:ea typeface="Courier"/>
                <a:cs typeface="Courier"/>
                <a:sym typeface="Courier"/>
              </a:defRPr>
            </a:pPr>
            <a:r>
              <a:rPr>
                <a:solidFill>
                  <a:srgbClr val="272727"/>
                </a:solidFill>
              </a:rPr>
              <a:t>    </a:t>
            </a:r>
            <a:r>
              <a:rPr i="1">
                <a:solidFill>
                  <a:srgbClr val="66187A"/>
                </a:solidFill>
              </a:rPr>
              <a:t>console</a:t>
            </a:r>
            <a:r>
              <a:rPr>
                <a:solidFill>
                  <a:srgbClr val="272727"/>
                </a:solidFill>
              </a:rPr>
              <a:t>.</a:t>
            </a:r>
            <a:r>
              <a:rPr>
                <a:solidFill>
                  <a:srgbClr val="7A7A43"/>
                </a:solidFill>
              </a:rPr>
              <a:t>log</a:t>
            </a:r>
            <a:r>
              <a:rPr>
                <a:solidFill>
                  <a:srgbClr val="272727"/>
                </a:solidFill>
              </a:rPr>
              <a:t>(</a:t>
            </a:r>
            <a:r>
              <a:t>`Property </a:t>
            </a:r>
            <a:r>
              <a:rPr>
                <a:solidFill>
                  <a:srgbClr val="272727"/>
                </a:solidFill>
              </a:rPr>
              <a:t>${propertyName}</a:t>
            </a:r>
            <a:r>
              <a:t> was set to true </a:t>
            </a:r>
            <a:r>
              <a:rPr>
                <a:solidFill>
                  <a:srgbClr val="272727"/>
                </a:solidFill>
              </a:rPr>
              <a:t>${</a:t>
            </a:r>
            <a:r>
              <a:rPr>
                <a:solidFill>
                  <a:srgbClr val="458383"/>
                </a:solidFill>
              </a:rPr>
              <a:t>count</a:t>
            </a:r>
            <a:r>
              <a:rPr>
                <a:solidFill>
                  <a:srgbClr val="272727"/>
                </a:solidFill>
              </a:rPr>
              <a:t>}</a:t>
            </a:r>
            <a:r>
              <a:t> times`</a:t>
            </a:r>
            <a:r>
              <a:rPr>
                <a:solidFill>
                  <a:srgbClr val="272727"/>
                </a:solidFill>
              </a:rPr>
              <a:t>);</a:t>
            </a:r>
          </a:p>
          <a:p>
            <a:pPr defTabSz="457200">
              <a:defRPr sz="1500">
                <a:solidFill>
                  <a:srgbClr val="272727"/>
                </a:solidFill>
                <a:latin typeface="Courier"/>
                <a:ea typeface="Courier"/>
                <a:cs typeface="Courier"/>
                <a:sym typeface="Courier"/>
              </a:defRPr>
            </a:pPr>
            <a:r>
              <a:t>  }, [</a:t>
            </a:r>
            <a:r>
              <a:rPr>
                <a:solidFill>
                  <a:srgbClr val="458383"/>
                </a:solidFill>
              </a:rPr>
              <a:t>count</a:t>
            </a:r>
            <a:r>
              <a:t>, propertyName])</a:t>
            </a:r>
          </a:p>
          <a:p>
            <a:pPr defTabSz="457200">
              <a:defRPr sz="1500">
                <a:solidFill>
                  <a:srgbClr val="272727"/>
                </a:solidFill>
                <a:latin typeface="Courier"/>
                <a:ea typeface="Courier"/>
                <a:cs typeface="Courier"/>
                <a:sym typeface="Courier"/>
              </a:defRPr>
            </a:pPr>
            <a:r>
              <a:t>}</a:t>
            </a:r>
          </a:p>
          <a:p>
            <a:pPr defTabSz="457200">
              <a:defRPr sz="1500" i="1">
                <a:solidFill>
                  <a:srgbClr val="272727"/>
                </a:solidFill>
                <a:latin typeface="Courier"/>
                <a:ea typeface="Courier"/>
                <a:cs typeface="Courier"/>
                <a:sym typeface="Courier"/>
              </a:defRPr>
            </a:pPr>
            <a:r>
              <a:rPr i="0">
                <a:solidFill>
                  <a:srgbClr val="011480"/>
                </a:solidFill>
              </a:rPr>
              <a:t>export function </a:t>
            </a:r>
            <a:r>
              <a:t>LikeButton</a:t>
            </a:r>
            <a:r>
              <a:rPr i="0"/>
              <a:t>(){</a:t>
            </a:r>
          </a:p>
          <a:p>
            <a:pPr defTabSz="457200">
              <a:defRPr sz="15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500">
                <a:solidFill>
                  <a:srgbClr val="272727"/>
                </a:solidFill>
                <a:latin typeface="Courier"/>
                <a:ea typeface="Courier"/>
                <a:cs typeface="Courier"/>
                <a:sym typeface="Courier"/>
              </a:defRPr>
            </a:pPr>
            <a:r>
              <a:t>  </a:t>
            </a:r>
            <a:r>
              <a:rPr i="1"/>
              <a:t>useLogCountOfProp</a:t>
            </a:r>
            <a:r>
              <a:t>(</a:t>
            </a:r>
            <a:r>
              <a:rPr>
                <a:solidFill>
                  <a:srgbClr val="00733B"/>
                </a:solidFill>
              </a:rPr>
              <a:t>'isLiked'</a:t>
            </a:r>
            <a:r>
              <a:t>, </a:t>
            </a:r>
            <a:r>
              <a:rPr>
                <a:solidFill>
                  <a:srgbClr val="458383"/>
                </a:solidFill>
              </a:rPr>
              <a:t>isLiked</a:t>
            </a:r>
            <a:r>
              <a:t>);</a:t>
            </a:r>
          </a:p>
          <a:p>
            <a:pPr defTabSz="457200">
              <a:defRPr sz="1500">
                <a:solidFill>
                  <a:srgbClr val="808080"/>
                </a:solidFill>
                <a:latin typeface="Courier"/>
                <a:ea typeface="Courier"/>
                <a:cs typeface="Courier"/>
                <a:sym typeface="Courier"/>
              </a:defRPr>
            </a:pPr>
            <a:r>
              <a:t>  // No 'count' here, just the original like button</a:t>
            </a:r>
            <a:br/>
            <a: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itle 1"/>
          <p:cNvSpPr txBox="1">
            <a:spLocks noGrp="1"/>
          </p:cNvSpPr>
          <p:nvPr>
            <p:ph type="title"/>
          </p:nvPr>
        </p:nvSpPr>
        <p:spPr>
          <a:xfrm>
            <a:off x="838200" y="18255"/>
            <a:ext cx="10515600" cy="1325563"/>
          </a:xfrm>
          <a:prstGeom prst="rect">
            <a:avLst/>
          </a:prstGeom>
        </p:spPr>
        <p:txBody>
          <a:bodyPr/>
          <a:lstStyle/>
          <a:p>
            <a:r>
              <a:t>The Rules of Hooks</a:t>
            </a:r>
          </a:p>
        </p:txBody>
      </p:sp>
      <p:sp>
        <p:nvSpPr>
          <p:cNvPr id="308" name="Content Placeholder 2"/>
          <p:cNvSpPr txBox="1">
            <a:spLocks noGrp="1"/>
          </p:cNvSpPr>
          <p:nvPr>
            <p:ph type="body" idx="1"/>
          </p:nvPr>
        </p:nvSpPr>
        <p:spPr>
          <a:xfrm>
            <a:off x="838200" y="1500160"/>
            <a:ext cx="10515600" cy="4351338"/>
          </a:xfrm>
          <a:prstGeom prst="rect">
            <a:avLst/>
          </a:prstGeom>
        </p:spPr>
        <p:txBody>
          <a:bodyPr/>
          <a:lstStyle/>
          <a:p>
            <a:pPr marL="374315" indent="-374315">
              <a:buFontTx/>
              <a:buAutoNum type="arabicPeriod"/>
            </a:pPr>
            <a:r>
              <a:t>Only call hooks at the top level</a:t>
            </a:r>
          </a:p>
          <a:p>
            <a:pPr marL="736600" lvl="1" indent="-228600">
              <a:buFontTx/>
            </a:pPr>
            <a:r>
              <a:t>Not within loops, inside conditions, or nested functions</a:t>
            </a:r>
          </a:p>
          <a:p>
            <a:pPr marL="736600" lvl="1" indent="-228600">
              <a:buFontTx/>
            </a:pPr>
            <a:r>
              <a:t>Rationale: The order of hooks called must always be the same each time a component renders</a:t>
            </a:r>
          </a:p>
          <a:p>
            <a:pPr marL="374315" indent="-374315">
              <a:buFontTx/>
              <a:buAutoNum type="arabicPeriod"/>
            </a:pPr>
            <a:r>
              <a:t>Only call hooks from React Components or Custom Hooks</a:t>
            </a:r>
          </a:p>
          <a:p>
            <a:pPr marL="736600" lvl="1" indent="-228600">
              <a:buFontTx/>
            </a:pPr>
            <a:r>
              <a:t>Not from any other helper methods or classes</a:t>
            </a:r>
          </a:p>
          <a:p>
            <a:pPr marL="736600" lvl="1" indent="-228600">
              <a:buFontTx/>
            </a:pPr>
            <a:r>
              <a:t>Rationale: React must know the component that the call to the hook is associated with</a:t>
            </a:r>
          </a:p>
        </p:txBody>
      </p:sp>
      <p:sp>
        <p:nvSpPr>
          <p:cNvPr id="309" name="Slide Number Placeholder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44</a:t>
            </a:fld>
            <a:endParaRPr/>
          </a:p>
        </p:txBody>
      </p:sp>
      <p:sp>
        <p:nvSpPr>
          <p:cNvPr id="310" name="export function LikeButton(){…"/>
          <p:cNvSpPr txBox="1"/>
          <p:nvPr/>
        </p:nvSpPr>
        <p:spPr>
          <a:xfrm>
            <a:off x="1155374" y="5434755"/>
            <a:ext cx="5969953" cy="1310641"/>
          </a:xfrm>
          <a:prstGeom prst="rect">
            <a:avLst/>
          </a:prstGeom>
          <a:ln w="12700">
            <a:solidFill>
              <a:schemeClr val="accent1">
                <a:satOff val="-3547"/>
                <a:lumOff val="-10352"/>
              </a:schemeClr>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600">
                <a:solidFill>
                  <a:srgbClr val="272727"/>
                </a:solidFill>
                <a:latin typeface="Courier"/>
                <a:ea typeface="Courier"/>
                <a:cs typeface="Courier"/>
                <a:sym typeface="Courier"/>
              </a:defRPr>
            </a:pPr>
            <a:r>
              <a:rPr>
                <a:solidFill>
                  <a:srgbClr val="011480"/>
                </a:solidFill>
              </a:rPr>
              <a:t>export function </a:t>
            </a:r>
            <a:r>
              <a:rPr i="1"/>
              <a:t>LikeButton</a:t>
            </a:r>
            <a:r>
              <a:t>(){</a:t>
            </a:r>
          </a:p>
          <a:p>
            <a:pPr defTabSz="457200">
              <a:defRPr sz="16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6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count</a:t>
            </a:r>
            <a:r>
              <a:t>, </a:t>
            </a:r>
            <a:r>
              <a:rPr>
                <a:solidFill>
                  <a:srgbClr val="000000"/>
                </a:solidFill>
              </a:rPr>
              <a:t>setCount</a:t>
            </a:r>
            <a:r>
              <a:t>] = </a:t>
            </a:r>
            <a:r>
              <a:rPr i="1"/>
              <a:t>useState</a:t>
            </a:r>
            <a:r>
              <a:t>(</a:t>
            </a:r>
            <a:r>
              <a:rPr>
                <a:solidFill>
                  <a:srgbClr val="0073E6"/>
                </a:solidFill>
              </a:rPr>
              <a:t>0</a:t>
            </a:r>
            <a:r>
              <a:t>);</a:t>
            </a:r>
          </a:p>
          <a:p>
            <a:pPr defTabSz="457200">
              <a:defRPr sz="1600">
                <a:solidFill>
                  <a:srgbClr val="272727"/>
                </a:solidFill>
                <a:latin typeface="Courier"/>
                <a:ea typeface="Courier"/>
                <a:cs typeface="Courier"/>
                <a:sym typeface="Courier"/>
              </a:defRPr>
            </a:pPr>
            <a:r>
              <a:t>  ...</a:t>
            </a:r>
          </a:p>
          <a:p>
            <a:pPr defTabSz="457200">
              <a:defRPr sz="1600">
                <a:solidFill>
                  <a:srgbClr val="272727"/>
                </a:solidFill>
                <a:latin typeface="Courier"/>
                <a:ea typeface="Courier"/>
                <a:cs typeface="Courier"/>
                <a:sym typeface="Courier"/>
              </a:defRPr>
            </a:pPr>
            <a:r>
              <a:t>}</a:t>
            </a:r>
          </a:p>
        </p:txBody>
      </p:sp>
      <p:grpSp>
        <p:nvGrpSpPr>
          <p:cNvPr id="314" name="Group"/>
          <p:cNvGrpSpPr/>
          <p:nvPr/>
        </p:nvGrpSpPr>
        <p:grpSpPr>
          <a:xfrm>
            <a:off x="6290121" y="5672686"/>
            <a:ext cx="4793274" cy="434791"/>
            <a:chOff x="0" y="0"/>
            <a:chExt cx="4793273" cy="434789"/>
          </a:xfrm>
        </p:grpSpPr>
        <p:sp>
          <p:nvSpPr>
            <p:cNvPr id="311" name="React knows which useState is which by tracking calls to them from components in the render tree"/>
            <p:cNvSpPr/>
            <p:nvPr/>
          </p:nvSpPr>
          <p:spPr>
            <a:xfrm>
              <a:off x="1934156" y="0"/>
              <a:ext cx="2859118" cy="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defRPr>
                  <a:solidFill>
                    <a:srgbClr val="F14C0E"/>
                  </a:solidFill>
                </a:defRPr>
              </a:lvl1pPr>
            </a:lstStyle>
            <a:p>
              <a:r>
                <a:t>React knows which useState is which by tracking calls to them from components in the render tree</a:t>
              </a:r>
            </a:p>
          </p:txBody>
        </p:sp>
        <p:sp>
          <p:nvSpPr>
            <p:cNvPr id="312" name="Line"/>
            <p:cNvSpPr/>
            <p:nvPr/>
          </p:nvSpPr>
          <p:spPr>
            <a:xfrm flipH="1" flipV="1">
              <a:off x="799106" y="184323"/>
              <a:ext cx="1112512" cy="1"/>
            </a:xfrm>
            <a:prstGeom prst="line">
              <a:avLst/>
            </a:prstGeom>
            <a:noFill/>
            <a:ln w="50800" cap="flat">
              <a:solidFill>
                <a:srgbClr val="F14C0E"/>
              </a:solidFill>
              <a:prstDash val="solid"/>
              <a:miter lim="800000"/>
              <a:tailEnd type="triangle" w="med" len="med"/>
            </a:ln>
            <a:effectLst/>
          </p:spPr>
          <p:txBody>
            <a:bodyPr wrap="square" lIns="45719" tIns="45719" rIns="45719" bIns="45719" numCol="1" anchor="t">
              <a:noAutofit/>
            </a:bodyPr>
            <a:lstStyle/>
            <a:p>
              <a:endParaRPr/>
            </a:p>
          </p:txBody>
        </p:sp>
        <p:sp>
          <p:nvSpPr>
            <p:cNvPr id="313" name="Line"/>
            <p:cNvSpPr/>
            <p:nvPr/>
          </p:nvSpPr>
          <p:spPr>
            <a:xfrm flipH="1" flipV="1">
              <a:off x="-1" y="434789"/>
              <a:ext cx="1898670" cy="1"/>
            </a:xfrm>
            <a:prstGeom prst="line">
              <a:avLst/>
            </a:prstGeom>
            <a:noFill/>
            <a:ln w="50800" cap="flat">
              <a:solidFill>
                <a:srgbClr val="F14C0E"/>
              </a:solidFill>
              <a:prstDash val="solid"/>
              <a:miter lim="800000"/>
              <a:tailEnd type="triangle" w="med" len="med"/>
            </a:ln>
            <a:effectLst/>
          </p:spPr>
          <p:txBody>
            <a:bodyPr wrap="square" lIns="45719" tIns="45719" rIns="45719" bIns="45719" numCol="1" anchor="t">
              <a:noAutofit/>
            </a:bodyPr>
            <a:lstStyle/>
            <a:p>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t>Why expand to distributed systems?</a:t>
            </a:r>
          </a:p>
        </p:txBody>
      </p:sp>
      <p:sp>
        <p:nvSpPr>
          <p:cNvPr id="198" name="Slide Subtitle"/>
          <p:cNvSpPr txBox="1">
            <a:spLocks noGrp="1"/>
          </p:cNvSpPr>
          <p:nvPr>
            <p:ph type="body" sz="quarter" idx="1"/>
          </p:nvPr>
        </p:nvSpPr>
        <p:spPr>
          <a:xfrm>
            <a:off x="603250" y="1186481"/>
            <a:ext cx="10985500" cy="467390"/>
          </a:xfrm>
          <a:prstGeom prst="rect">
            <a:avLst/>
          </a:prstGeom>
        </p:spPr>
        <p:txBody>
          <a:bodyPr>
            <a:normAutofit fontScale="92500" lnSpcReduction="10000"/>
          </a:bodyPr>
          <a:lstStyle/>
          <a:p>
            <a:r>
              <a:t>(Here is why) - performance, availability, fault tolerance</a:t>
            </a:r>
          </a:p>
        </p:txBody>
      </p:sp>
      <p:sp>
        <p:nvSpPr>
          <p:cNvPr id="199" name="Scalabili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Scalability</a:t>
            </a:r>
          </a:p>
          <a:p>
            <a:r>
              <a:t>Performance</a:t>
            </a:r>
          </a:p>
          <a:p>
            <a:r>
              <a:t>Latency</a:t>
            </a:r>
          </a:p>
          <a:p>
            <a:r>
              <a:t>Availability</a:t>
            </a:r>
          </a:p>
          <a:p>
            <a:r>
              <a:t>Fault Tolerance</a:t>
            </a:r>
          </a:p>
        </p:txBody>
      </p:sp>
      <p:sp>
        <p:nvSpPr>
          <p:cNvPr id="200" name="“Distributed Systems for Fun and Profit”, Takada"/>
          <p:cNvSpPr txBox="1"/>
          <p:nvPr/>
        </p:nvSpPr>
        <p:spPr>
          <a:xfrm>
            <a:off x="3472961" y="6066225"/>
            <a:ext cx="4477186"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lgn="ctr" defTabSz="410765" hangingPunct="0">
              <a:defRPr>
                <a:solidFill>
                  <a:srgbClr val="000000"/>
                </a:solidFill>
                <a:uFillTx/>
              </a:defRPr>
            </a:pPr>
            <a:r>
              <a:rPr sz="1600" kern="0">
                <a:latin typeface="Helvetica"/>
                <a:cs typeface="Helvetica"/>
              </a:rPr>
              <a:t>“Distributed Systems for Fun and Profit”, Takada</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Recurring Solution #1: Partitioning"/>
          <p:cNvSpPr txBox="1">
            <a:spLocks noGrp="1"/>
          </p:cNvSpPr>
          <p:nvPr>
            <p:ph type="title"/>
          </p:nvPr>
        </p:nvSpPr>
        <p:spPr>
          <a:prstGeom prst="rect">
            <a:avLst/>
          </a:prstGeom>
        </p:spPr>
        <p:txBody>
          <a:bodyPr/>
          <a:lstStyle>
            <a:lvl1pPr>
              <a:defRPr spc="-200"/>
            </a:lvl1pPr>
          </a:lstStyle>
          <a:p>
            <a:r>
              <a:t>Recurring Solution #1: Partitioning</a:t>
            </a:r>
          </a:p>
        </p:txBody>
      </p:sp>
      <p:sp>
        <p:nvSpPr>
          <p:cNvPr id="549" name="Divide data up in some (hopefully logical) way…"/>
          <p:cNvSpPr txBox="1">
            <a:spLocks noGrp="1"/>
          </p:cNvSpPr>
          <p:nvPr>
            <p:ph type="body" idx="1"/>
          </p:nvPr>
        </p:nvSpPr>
        <p:spPr>
          <a:xfrm>
            <a:off x="603250" y="1364997"/>
            <a:ext cx="10985500" cy="4128007"/>
          </a:xfrm>
          <a:prstGeom prst="rect">
            <a:avLst/>
          </a:prstGeom>
        </p:spPr>
        <p:txBody>
          <a:bodyPr lIns="25400" tIns="25400" rIns="25400" bIns="25400">
            <a:normAutofit/>
          </a:bodyPr>
          <a:lstStyle/>
          <a:p>
            <a:pPr marL="304800" indent="-304800" defTabSz="1219169">
              <a:lnSpc>
                <a:spcPct val="90000"/>
              </a:lnSpc>
              <a:spcBef>
                <a:spcPts val="2250"/>
              </a:spcBef>
              <a:buSzPct val="123000"/>
              <a:buChar char="•"/>
              <a:defRPr sz="4800" b="0"/>
            </a:pPr>
            <a:r>
              <a:rPr sz="2400" dirty="0"/>
              <a:t>Divide data up in some (hopefully logical) way</a:t>
            </a:r>
          </a:p>
          <a:p>
            <a:pPr marL="304800" indent="-304800" defTabSz="1219169">
              <a:lnSpc>
                <a:spcPct val="90000"/>
              </a:lnSpc>
              <a:spcBef>
                <a:spcPts val="2250"/>
              </a:spcBef>
              <a:buSzPct val="123000"/>
              <a:buChar char="•"/>
              <a:defRPr sz="4800" b="0"/>
            </a:pPr>
            <a:r>
              <a:rPr sz="2400" dirty="0"/>
              <a:t>Makes it easier to process data concurrently (cheaper reads) </a:t>
            </a:r>
          </a:p>
        </p:txBody>
      </p:sp>
      <p:pic>
        <p:nvPicPr>
          <p:cNvPr id="550" name="Image" descr="Image"/>
          <p:cNvPicPr>
            <a:picLocks noChangeAspect="1"/>
          </p:cNvPicPr>
          <p:nvPr/>
        </p:nvPicPr>
        <p:blipFill>
          <a:blip r:embed="rId3"/>
          <a:stretch>
            <a:fillRect/>
          </a:stretch>
        </p:blipFill>
        <p:spPr>
          <a:xfrm>
            <a:off x="3957560" y="4576554"/>
            <a:ext cx="1796058" cy="1796058"/>
          </a:xfrm>
          <a:prstGeom prst="rect">
            <a:avLst/>
          </a:prstGeom>
          <a:ln w="12700">
            <a:miter lim="400000"/>
          </a:ln>
        </p:spPr>
      </p:pic>
      <p:pic>
        <p:nvPicPr>
          <p:cNvPr id="551" name="Image" descr="Image"/>
          <p:cNvPicPr>
            <a:picLocks noChangeAspect="1"/>
          </p:cNvPicPr>
          <p:nvPr/>
        </p:nvPicPr>
        <p:blipFill>
          <a:blip r:embed="rId3"/>
          <a:stretch>
            <a:fillRect/>
          </a:stretch>
        </p:blipFill>
        <p:spPr>
          <a:xfrm>
            <a:off x="6686284" y="4576554"/>
            <a:ext cx="1796058" cy="1796058"/>
          </a:xfrm>
          <a:prstGeom prst="rect">
            <a:avLst/>
          </a:prstGeom>
          <a:ln w="12700">
            <a:miter lim="400000"/>
          </a:ln>
        </p:spPr>
      </p:pic>
      <p:grpSp>
        <p:nvGrpSpPr>
          <p:cNvPr id="554" name="A…"/>
          <p:cNvGrpSpPr/>
          <p:nvPr/>
        </p:nvGrpSpPr>
        <p:grpSpPr>
          <a:xfrm>
            <a:off x="4109463" y="5723753"/>
            <a:ext cx="639445" cy="892971"/>
            <a:chOff x="-1" y="-1"/>
            <a:chExt cx="1278887" cy="1785940"/>
          </a:xfrm>
        </p:grpSpPr>
        <p:sp>
          <p:nvSpPr>
            <p:cNvPr id="552" name="Rectangle"/>
            <p:cNvSpPr/>
            <p:nvPr/>
          </p:nvSpPr>
          <p:spPr>
            <a:xfrm>
              <a:off x="-1" y="-1"/>
              <a:ext cx="1278887"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algn="ctr" defTabSz="410765"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Helvetica Light"/>
                <a:sym typeface="Helvetica Light"/>
              </a:endParaRPr>
            </a:p>
          </p:txBody>
        </p:sp>
        <p:sp>
          <p:nvSpPr>
            <p:cNvPr id="553" name="A…"/>
            <p:cNvSpPr txBox="1"/>
            <p:nvPr/>
          </p:nvSpPr>
          <p:spPr>
            <a:xfrm>
              <a:off x="-1" y="82173"/>
              <a:ext cx="1278887" cy="1621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algn="ctr" defTabSz="410765" hangingPunct="0">
                <a:defRPr sz="3200">
                  <a:solidFill>
                    <a:srgbClr val="FFFFFF"/>
                  </a:solidFill>
                  <a:latin typeface="Helvetica Light"/>
                  <a:ea typeface="Helvetica Light"/>
                  <a:cs typeface="Helvetica Light"/>
                  <a:sym typeface="Helvetica Light"/>
                </a:defRPr>
              </a:pPr>
              <a:r>
                <a:rPr sz="1600" kern="0">
                  <a:solidFill>
                    <a:srgbClr val="FFFFFF"/>
                  </a:solidFill>
                  <a:latin typeface="Helvetica Light"/>
                  <a:sym typeface="Helvetica Light"/>
                </a:rPr>
                <a:t>A</a:t>
              </a:r>
            </a:p>
            <a:p>
              <a:pPr algn="ctr" defTabSz="410765" hangingPunct="0">
                <a:defRPr sz="3200">
                  <a:solidFill>
                    <a:srgbClr val="FFFFFF"/>
                  </a:solidFill>
                  <a:latin typeface="Helvetica Light"/>
                  <a:ea typeface="Helvetica Light"/>
                  <a:cs typeface="Helvetica Light"/>
                  <a:sym typeface="Helvetica Light"/>
                </a:defRPr>
              </a:pPr>
              <a:r>
                <a:rPr sz="1600" kern="0">
                  <a:solidFill>
                    <a:srgbClr val="FFFFFF"/>
                  </a:solidFill>
                  <a:latin typeface="Helvetica Light"/>
                  <a:sym typeface="Helvetica Light"/>
                </a:rPr>
                <a:t>[0…100]</a:t>
              </a:r>
            </a:p>
          </p:txBody>
        </p:sp>
      </p:grpSp>
      <p:grpSp>
        <p:nvGrpSpPr>
          <p:cNvPr id="557" name="B [A…N]"/>
          <p:cNvGrpSpPr/>
          <p:nvPr/>
        </p:nvGrpSpPr>
        <p:grpSpPr>
          <a:xfrm>
            <a:off x="4886089" y="5723753"/>
            <a:ext cx="715626" cy="892971"/>
            <a:chOff x="-1" y="-1"/>
            <a:chExt cx="1431250" cy="1785940"/>
          </a:xfrm>
        </p:grpSpPr>
        <p:sp>
          <p:nvSpPr>
            <p:cNvPr id="555" name="Rectangle"/>
            <p:cNvSpPr/>
            <p:nvPr/>
          </p:nvSpPr>
          <p:spPr>
            <a:xfrm>
              <a:off x="-1" y="-1"/>
              <a:ext cx="143125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algn="ctr" defTabSz="410765"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Helvetica Light"/>
                <a:sym typeface="Helvetica Light"/>
              </a:endParaRPr>
            </a:p>
          </p:txBody>
        </p:sp>
        <p:sp>
          <p:nvSpPr>
            <p:cNvPr id="556" name="B [A…N]"/>
            <p:cNvSpPr txBox="1"/>
            <p:nvPr/>
          </p:nvSpPr>
          <p:spPr>
            <a:xfrm>
              <a:off x="-1" y="328395"/>
              <a:ext cx="1431250"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pPr algn="ctr" defTabSz="410765" hangingPunct="0"/>
              <a:r>
                <a:rPr sz="1600" kern="0"/>
                <a:t>B [A…N]</a:t>
              </a:r>
            </a:p>
          </p:txBody>
        </p:sp>
      </p:grpSp>
      <p:grpSp>
        <p:nvGrpSpPr>
          <p:cNvPr id="560" name="A…"/>
          <p:cNvGrpSpPr/>
          <p:nvPr/>
        </p:nvGrpSpPr>
        <p:grpSpPr>
          <a:xfrm>
            <a:off x="6872027" y="5723753"/>
            <a:ext cx="639444" cy="892971"/>
            <a:chOff x="-1" y="-1"/>
            <a:chExt cx="1278887" cy="1785940"/>
          </a:xfrm>
        </p:grpSpPr>
        <p:sp>
          <p:nvSpPr>
            <p:cNvPr id="558" name="Rectangle"/>
            <p:cNvSpPr/>
            <p:nvPr/>
          </p:nvSpPr>
          <p:spPr>
            <a:xfrm>
              <a:off x="-1" y="-1"/>
              <a:ext cx="1278887"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algn="ctr" defTabSz="410765"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Helvetica Light"/>
                <a:sym typeface="Helvetica Light"/>
              </a:endParaRPr>
            </a:p>
          </p:txBody>
        </p:sp>
        <p:sp>
          <p:nvSpPr>
            <p:cNvPr id="559" name="A…"/>
            <p:cNvSpPr txBox="1"/>
            <p:nvPr/>
          </p:nvSpPr>
          <p:spPr>
            <a:xfrm>
              <a:off x="-1" y="82173"/>
              <a:ext cx="1278887" cy="16215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algn="ctr" defTabSz="410765" hangingPunct="0">
                <a:defRPr sz="3200">
                  <a:solidFill>
                    <a:srgbClr val="FFFFFF"/>
                  </a:solidFill>
                  <a:latin typeface="Helvetica Light"/>
                  <a:ea typeface="Helvetica Light"/>
                  <a:cs typeface="Helvetica Light"/>
                  <a:sym typeface="Helvetica Light"/>
                </a:defRPr>
              </a:pPr>
              <a:r>
                <a:rPr sz="1600" kern="0">
                  <a:solidFill>
                    <a:srgbClr val="FFFFFF"/>
                  </a:solidFill>
                  <a:latin typeface="Helvetica Light"/>
                  <a:sym typeface="Helvetica Light"/>
                </a:rPr>
                <a:t>A</a:t>
              </a:r>
            </a:p>
            <a:p>
              <a:pPr algn="ctr" defTabSz="410765" hangingPunct="0">
                <a:defRPr sz="3200">
                  <a:solidFill>
                    <a:srgbClr val="FFFFFF"/>
                  </a:solidFill>
                  <a:latin typeface="Helvetica Light"/>
                  <a:ea typeface="Helvetica Light"/>
                  <a:cs typeface="Helvetica Light"/>
                  <a:sym typeface="Helvetica Light"/>
                </a:defRPr>
              </a:pPr>
              <a:r>
                <a:rPr sz="1600" kern="0">
                  <a:solidFill>
                    <a:srgbClr val="FFFFFF"/>
                  </a:solidFill>
                  <a:latin typeface="Helvetica Light"/>
                  <a:sym typeface="Helvetica Light"/>
                </a:rPr>
                <a:t>[101.. 200]</a:t>
              </a:r>
            </a:p>
          </p:txBody>
        </p:sp>
      </p:grpSp>
      <p:grpSp>
        <p:nvGrpSpPr>
          <p:cNvPr id="563" name="B [O…Z]"/>
          <p:cNvGrpSpPr/>
          <p:nvPr/>
        </p:nvGrpSpPr>
        <p:grpSpPr>
          <a:xfrm>
            <a:off x="7580975" y="5723753"/>
            <a:ext cx="715626" cy="892971"/>
            <a:chOff x="-1" y="-1"/>
            <a:chExt cx="1431250" cy="1785940"/>
          </a:xfrm>
        </p:grpSpPr>
        <p:sp>
          <p:nvSpPr>
            <p:cNvPr id="561" name="Rectangle"/>
            <p:cNvSpPr/>
            <p:nvPr/>
          </p:nvSpPr>
          <p:spPr>
            <a:xfrm>
              <a:off x="-1" y="-1"/>
              <a:ext cx="143125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algn="ctr" defTabSz="410765" hangingPunct="0">
                <a:defRPr sz="3200">
                  <a:solidFill>
                    <a:srgbClr val="FFFFFF"/>
                  </a:solidFill>
                  <a:latin typeface="Helvetica Light"/>
                  <a:ea typeface="Helvetica Light"/>
                  <a:cs typeface="Helvetica Light"/>
                  <a:sym typeface="Helvetica Light"/>
                </a:defRPr>
              </a:pPr>
              <a:endParaRPr sz="1600" kern="0">
                <a:solidFill>
                  <a:srgbClr val="FFFFFF"/>
                </a:solidFill>
                <a:latin typeface="Helvetica Light"/>
                <a:sym typeface="Helvetica Light"/>
              </a:endParaRPr>
            </a:p>
          </p:txBody>
        </p:sp>
        <p:sp>
          <p:nvSpPr>
            <p:cNvPr id="562" name="B [O…Z]"/>
            <p:cNvSpPr txBox="1"/>
            <p:nvPr/>
          </p:nvSpPr>
          <p:spPr>
            <a:xfrm>
              <a:off x="-1" y="328395"/>
              <a:ext cx="1431250"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pPr algn="ctr" defTabSz="410765" hangingPunct="0"/>
              <a:r>
                <a:rPr sz="1600" kern="0"/>
                <a:t>B [O…Z]</a:t>
              </a:r>
            </a:p>
          </p:txBody>
        </p:sp>
      </p:grpSp>
      <p:pic>
        <p:nvPicPr>
          <p:cNvPr id="564" name="Image" descr="Image"/>
          <p:cNvPicPr>
            <a:picLocks noChangeAspect="1"/>
          </p:cNvPicPr>
          <p:nvPr/>
        </p:nvPicPr>
        <p:blipFill>
          <a:blip r:embed="rId4"/>
          <a:stretch>
            <a:fillRect/>
          </a:stretch>
        </p:blipFill>
        <p:spPr>
          <a:xfrm>
            <a:off x="1670209" y="2274215"/>
            <a:ext cx="1295702" cy="1295702"/>
          </a:xfrm>
          <a:prstGeom prst="rect">
            <a:avLst/>
          </a:prstGeom>
          <a:ln w="12700">
            <a:miter lim="400000"/>
          </a:ln>
        </p:spPr>
      </p:pic>
      <p:pic>
        <p:nvPicPr>
          <p:cNvPr id="565" name="Image" descr="Image"/>
          <p:cNvPicPr>
            <a:picLocks noChangeAspect="1"/>
          </p:cNvPicPr>
          <p:nvPr/>
        </p:nvPicPr>
        <p:blipFill>
          <a:blip r:embed="rId4"/>
          <a:stretch>
            <a:fillRect/>
          </a:stretch>
        </p:blipFill>
        <p:spPr>
          <a:xfrm>
            <a:off x="1670209" y="3480193"/>
            <a:ext cx="1295702" cy="1295702"/>
          </a:xfrm>
          <a:prstGeom prst="rect">
            <a:avLst/>
          </a:prstGeom>
          <a:ln w="12700">
            <a:miter lim="400000"/>
          </a:ln>
        </p:spPr>
      </p:pic>
      <p:sp>
        <p:nvSpPr>
          <p:cNvPr id="566" name="Line"/>
          <p:cNvSpPr/>
          <p:nvPr/>
        </p:nvSpPr>
        <p:spPr>
          <a:xfrm>
            <a:off x="2874732" y="2922065"/>
            <a:ext cx="4760937" cy="2003020"/>
          </a:xfrm>
          <a:prstGeom prst="line">
            <a:avLst/>
          </a:prstGeom>
          <a:ln w="88900">
            <a:solidFill>
              <a:srgbClr val="000000"/>
            </a:solidFill>
            <a:miter lim="400000"/>
            <a:tailEnd type="triangle"/>
          </a:ln>
        </p:spPr>
        <p:txBody>
          <a:bodyPr lIns="22859" tIns="22859" rIns="22859" bIns="22859"/>
          <a:lstStyle/>
          <a:p>
            <a:pPr algn="ctr" defTabSz="1219169" hangingPunct="0"/>
            <a:endParaRPr sz="1200" kern="0">
              <a:solidFill>
                <a:srgbClr val="5E5E5E"/>
              </a:solidFill>
              <a:latin typeface="Helvetica Neue"/>
              <a:sym typeface="Helvetica Neue"/>
            </a:endParaRPr>
          </a:p>
        </p:txBody>
      </p:sp>
      <p:sp>
        <p:nvSpPr>
          <p:cNvPr id="567" name="Line"/>
          <p:cNvSpPr/>
          <p:nvPr/>
        </p:nvSpPr>
        <p:spPr>
          <a:xfrm>
            <a:off x="2881431" y="4012354"/>
            <a:ext cx="1257284" cy="1116054"/>
          </a:xfrm>
          <a:prstGeom prst="line">
            <a:avLst/>
          </a:prstGeom>
          <a:ln w="88900">
            <a:solidFill>
              <a:srgbClr val="000000"/>
            </a:solidFill>
            <a:miter lim="400000"/>
            <a:tailEnd type="triangle"/>
          </a:ln>
        </p:spPr>
        <p:txBody>
          <a:bodyPr lIns="22859" tIns="22859" rIns="22859" bIns="22859"/>
          <a:lstStyle/>
          <a:p>
            <a:pPr algn="ctr" defTabSz="1219169" hangingPunct="0"/>
            <a:endParaRPr sz="1200" kern="0">
              <a:solidFill>
                <a:srgbClr val="5E5E5E"/>
              </a:solidFill>
              <a:latin typeface="Helvetica Neue"/>
              <a:sym typeface="Helvetica Neue"/>
            </a:endParaRPr>
          </a:p>
        </p:txBody>
      </p:sp>
      <p:grpSp>
        <p:nvGrpSpPr>
          <p:cNvPr id="570" name="Each server has 50% of data, limits amount of processing per server."/>
          <p:cNvGrpSpPr/>
          <p:nvPr/>
        </p:nvGrpSpPr>
        <p:grpSpPr>
          <a:xfrm>
            <a:off x="5817664" y="2608896"/>
            <a:ext cx="4743874" cy="998539"/>
            <a:chOff x="-1" y="0"/>
            <a:chExt cx="9487746" cy="1997076"/>
          </a:xfrm>
        </p:grpSpPr>
        <p:sp>
          <p:nvSpPr>
            <p:cNvPr id="568" name="Each server has 50% of data, limits amount of processing per server."/>
            <p:cNvSpPr txBox="1"/>
            <p:nvPr/>
          </p:nvSpPr>
          <p:spPr>
            <a:xfrm>
              <a:off x="215899" y="140374"/>
              <a:ext cx="9055946" cy="1436927"/>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4200">
                  <a:solidFill>
                    <a:srgbClr val="000000"/>
                  </a:solidFill>
                  <a:latin typeface="Helvetica Light"/>
                  <a:ea typeface="Helvetica Light"/>
                  <a:cs typeface="Helvetica Light"/>
                  <a:sym typeface="Helvetica Light"/>
                </a:defRPr>
              </a:lvl1pPr>
            </a:lstStyle>
            <a:p>
              <a:pPr algn="ctr" defTabSz="410765" hangingPunct="0"/>
              <a:r>
                <a:rPr sz="2100" kern="0"/>
                <a:t>Each server has 50% of data, limits amount of processing per server. </a:t>
              </a:r>
            </a:p>
          </p:txBody>
        </p:sp>
        <p:pic>
          <p:nvPicPr>
            <p:cNvPr id="569" name="Each server has 50% of data, limits amount of processing per server. Each server has 50% of data, limits amount of processing per server. " descr="Each server has 50% of data, limits amount of processing per server. Each server has 50% of data, limits amount of processing per server. "/>
            <p:cNvPicPr>
              <a:picLocks noChangeAspect="1"/>
            </p:cNvPicPr>
            <p:nvPr/>
          </p:nvPicPr>
          <p:blipFill>
            <a:blip r:embed="rId5"/>
            <a:stretch>
              <a:fillRect/>
            </a:stretch>
          </p:blipFill>
          <p:spPr>
            <a:xfrm>
              <a:off x="-1" y="0"/>
              <a:ext cx="9487746" cy="1997076"/>
            </a:xfrm>
            <a:prstGeom prst="rect">
              <a:avLst/>
            </a:prstGeom>
            <a:ln w="12700" cap="flat">
              <a:noFill/>
              <a:miter lim="400000"/>
            </a:ln>
            <a:effectLst/>
          </p:spPr>
        </p:pic>
      </p:grpSp>
      <p:sp>
        <p:nvSpPr>
          <p:cNvPr id="571" name="Line"/>
          <p:cNvSpPr/>
          <p:nvPr/>
        </p:nvSpPr>
        <p:spPr>
          <a:xfrm>
            <a:off x="2881431" y="3898619"/>
            <a:ext cx="4168259" cy="1111641"/>
          </a:xfrm>
          <a:prstGeom prst="line">
            <a:avLst/>
          </a:prstGeom>
          <a:ln w="88900">
            <a:solidFill>
              <a:srgbClr val="000000"/>
            </a:solidFill>
            <a:miter lim="400000"/>
            <a:tailEnd type="triangle"/>
          </a:ln>
        </p:spPr>
        <p:txBody>
          <a:bodyPr lIns="22859" tIns="22859" rIns="22859" bIns="22859"/>
          <a:lstStyle/>
          <a:p>
            <a:pPr algn="ctr" defTabSz="1219169" hangingPunct="0"/>
            <a:endParaRPr sz="1200" kern="0">
              <a:solidFill>
                <a:srgbClr val="5E5E5E"/>
              </a:solidFill>
              <a:latin typeface="Helvetica Neue"/>
              <a:sym typeface="Helvetica Neue"/>
            </a:endParaRPr>
          </a:p>
        </p:txBody>
      </p:sp>
      <p:sp>
        <p:nvSpPr>
          <p:cNvPr id="572" name="Line"/>
          <p:cNvSpPr/>
          <p:nvPr/>
        </p:nvSpPr>
        <p:spPr>
          <a:xfrm>
            <a:off x="2951221" y="3050247"/>
            <a:ext cx="1780272" cy="1780272"/>
          </a:xfrm>
          <a:prstGeom prst="line">
            <a:avLst/>
          </a:prstGeom>
          <a:ln w="88900">
            <a:solidFill>
              <a:srgbClr val="000000"/>
            </a:solidFill>
            <a:miter lim="400000"/>
            <a:tailEnd type="triangle"/>
          </a:ln>
        </p:spPr>
        <p:txBody>
          <a:bodyPr lIns="22859" tIns="22859" rIns="22859" bIns="22859"/>
          <a:lstStyle/>
          <a:p>
            <a:pPr algn="ctr" defTabSz="1219169" hangingPunct="0"/>
            <a:endParaRPr sz="1200" kern="0">
              <a:solidFill>
                <a:srgbClr val="5E5E5E"/>
              </a:solidFill>
              <a:latin typeface="Helvetica Neue"/>
              <a:sym typeface="Helvetica Neue"/>
            </a:endParaRPr>
          </a:p>
        </p:txBody>
      </p:sp>
      <p:grpSp>
        <p:nvGrpSpPr>
          <p:cNvPr id="575" name="Even if 1 server goes down, still have 50% of the data online."/>
          <p:cNvGrpSpPr/>
          <p:nvPr/>
        </p:nvGrpSpPr>
        <p:grpSpPr>
          <a:xfrm>
            <a:off x="5817664" y="3735917"/>
            <a:ext cx="4743874" cy="998539"/>
            <a:chOff x="-1" y="0"/>
            <a:chExt cx="9487746" cy="1997076"/>
          </a:xfrm>
        </p:grpSpPr>
        <p:sp>
          <p:nvSpPr>
            <p:cNvPr id="573" name="Even if 1 server goes down, still have 50% of the data online."/>
            <p:cNvSpPr txBox="1"/>
            <p:nvPr/>
          </p:nvSpPr>
          <p:spPr>
            <a:xfrm>
              <a:off x="215899" y="140374"/>
              <a:ext cx="9055946" cy="1436927"/>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4200">
                  <a:solidFill>
                    <a:srgbClr val="000000"/>
                  </a:solidFill>
                  <a:latin typeface="Helvetica Light"/>
                  <a:ea typeface="Helvetica Light"/>
                  <a:cs typeface="Helvetica Light"/>
                  <a:sym typeface="Helvetica Light"/>
                </a:defRPr>
              </a:lvl1pPr>
            </a:lstStyle>
            <a:p>
              <a:pPr algn="ctr" defTabSz="410765" hangingPunct="0"/>
              <a:r>
                <a:rPr sz="2100" kern="0"/>
                <a:t>Even if 1 server goes down, still have 50% of the data online.</a:t>
              </a:r>
            </a:p>
          </p:txBody>
        </p:sp>
        <p:pic>
          <p:nvPicPr>
            <p:cNvPr id="574" name="Even if 1 server goes down, still have 50% of the data online. Even if 1 server goes down, still have 50% of the data online." descr="Even if 1 server goes down, still have 50% of the data online. Even if 1 server goes down, still have 50% of the data online."/>
            <p:cNvPicPr>
              <a:picLocks noChangeAspect="1"/>
            </p:cNvPicPr>
            <p:nvPr/>
          </p:nvPicPr>
          <p:blipFill>
            <a:blip r:embed="rId5"/>
            <a:stretch>
              <a:fillRect/>
            </a:stretch>
          </p:blipFill>
          <p:spPr>
            <a:xfrm>
              <a:off x="-1" y="0"/>
              <a:ext cx="9487746" cy="1997076"/>
            </a:xfrm>
            <a:prstGeom prst="rect">
              <a:avLst/>
            </a:prstGeom>
            <a:ln w="12700" cap="flat">
              <a:noFill/>
              <a:miter lim="400000"/>
            </a:ln>
            <a:effectLst/>
          </p:spPr>
        </p:pic>
      </p:grpSp>
      <p:pic>
        <p:nvPicPr>
          <p:cNvPr id="576" name="Image" descr="Image"/>
          <p:cNvPicPr>
            <a:picLocks noChangeAspect="1"/>
          </p:cNvPicPr>
          <p:nvPr/>
        </p:nvPicPr>
        <p:blipFill>
          <a:blip r:embed="rId6"/>
          <a:srcRect l="3831" t="1803" r="1953" b="2053"/>
          <a:stretch>
            <a:fillRect/>
          </a:stretch>
        </p:blipFill>
        <p:spPr>
          <a:xfrm>
            <a:off x="7158285" y="5048253"/>
            <a:ext cx="851816" cy="1117998"/>
          </a:xfrm>
          <a:custGeom>
            <a:avLst/>
            <a:gdLst/>
            <a:ahLst/>
            <a:cxnLst>
              <a:cxn ang="0">
                <a:pos x="wd2" y="hd2"/>
              </a:cxn>
              <a:cxn ang="5400000">
                <a:pos x="wd2" y="hd2"/>
              </a:cxn>
              <a:cxn ang="10800000">
                <a:pos x="wd2" y="hd2"/>
              </a:cxn>
              <a:cxn ang="16200000">
                <a:pos x="wd2" y="hd2"/>
              </a:cxn>
            </a:cxnLst>
            <a:rect l="0" t="0" r="r" b="b"/>
            <a:pathLst>
              <a:path w="21583" h="21600" extrusionOk="0">
                <a:moveTo>
                  <a:pt x="6392" y="0"/>
                </a:moveTo>
                <a:cubicBezTo>
                  <a:pt x="5847" y="2"/>
                  <a:pt x="4901" y="1"/>
                  <a:pt x="4516" y="4"/>
                </a:cubicBezTo>
                <a:cubicBezTo>
                  <a:pt x="2756" y="15"/>
                  <a:pt x="1955" y="54"/>
                  <a:pt x="1545" y="146"/>
                </a:cubicBezTo>
                <a:cubicBezTo>
                  <a:pt x="1314"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90" y="19377"/>
                  <a:pt x="102" y="19392"/>
                </a:cubicBezTo>
                <a:cubicBezTo>
                  <a:pt x="156" y="19380"/>
                  <a:pt x="233" y="19392"/>
                  <a:pt x="293" y="19430"/>
                </a:cubicBezTo>
                <a:cubicBezTo>
                  <a:pt x="394"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40" y="0"/>
                  <a:pt x="6392" y="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7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0" grpId="0" animBg="1" advAuto="0"/>
      <p:bldP spid="575" grpId="0" animBg="1" advAuto="0"/>
      <p:bldP spid="576"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curring Solution #2: Replication"/>
          <p:cNvSpPr txBox="1">
            <a:spLocks noGrp="1"/>
          </p:cNvSpPr>
          <p:nvPr>
            <p:ph type="title"/>
          </p:nvPr>
        </p:nvSpPr>
        <p:spPr>
          <a:prstGeom prst="rect">
            <a:avLst/>
          </a:prstGeom>
        </p:spPr>
        <p:txBody>
          <a:bodyPr/>
          <a:lstStyle>
            <a:lvl1pPr>
              <a:defRPr spc="-200"/>
            </a:lvl1pPr>
          </a:lstStyle>
          <a:p>
            <a:r>
              <a:t>Recurring Solution #2: Replication</a:t>
            </a:r>
          </a:p>
        </p:txBody>
      </p:sp>
      <p:sp>
        <p:nvSpPr>
          <p:cNvPr id="725" name="Slide Subtitle"/>
          <p:cNvSpPr txBox="1">
            <a:spLocks noGrp="1"/>
          </p:cNvSpPr>
          <p:nvPr>
            <p:ph type="body" sz="quarter" idx="1"/>
          </p:nvPr>
        </p:nvSpPr>
        <p:spPr>
          <a:xfrm>
            <a:off x="603250" y="1186481"/>
            <a:ext cx="10985500" cy="467390"/>
          </a:xfrm>
          <a:prstGeom prst="rect">
            <a:avLst/>
          </a:prstGeom>
        </p:spPr>
        <p:txBody>
          <a:bodyPr>
            <a:normAutofit fontScale="92500" lnSpcReduction="10000"/>
          </a:bodyPr>
          <a:lstStyle/>
          <a:p>
            <a:endParaRPr/>
          </a:p>
        </p:txBody>
      </p:sp>
      <p:sp>
        <p:nvSpPr>
          <p:cNvPr id="726" name="Slide bullet text"/>
          <p:cNvSpPr txBox="1">
            <a:spLocks noGrp="1"/>
          </p:cNvSpPr>
          <p:nvPr>
            <p:ph type="body" idx="21"/>
          </p:nvPr>
        </p:nvSpPr>
        <p:spPr>
          <a:prstGeom prst="rect">
            <a:avLst/>
          </a:prstGeom>
        </p:spPr>
        <p:txBody>
          <a:bodyPr/>
          <a:lstStyle/>
          <a:p>
            <a:endParaRPr/>
          </a:p>
        </p:txBody>
      </p:sp>
      <p:pic>
        <p:nvPicPr>
          <p:cNvPr id="727" name="Image" descr="Image"/>
          <p:cNvPicPr>
            <a:picLocks noChangeAspect="1"/>
          </p:cNvPicPr>
          <p:nvPr/>
        </p:nvPicPr>
        <p:blipFill>
          <a:blip r:embed="rId3"/>
          <a:stretch>
            <a:fillRect/>
          </a:stretch>
        </p:blipFill>
        <p:spPr>
          <a:xfrm>
            <a:off x="3546325" y="4156206"/>
            <a:ext cx="2459925" cy="2459925"/>
          </a:xfrm>
          <a:prstGeom prst="rect">
            <a:avLst/>
          </a:prstGeom>
          <a:ln w="12700">
            <a:miter lim="400000"/>
          </a:ln>
        </p:spPr>
      </p:pic>
      <p:grpSp>
        <p:nvGrpSpPr>
          <p:cNvPr id="730" name="A"/>
          <p:cNvGrpSpPr/>
          <p:nvPr/>
        </p:nvGrpSpPr>
        <p:grpSpPr>
          <a:xfrm>
            <a:off x="3755011" y="5637605"/>
            <a:ext cx="892972" cy="892971"/>
            <a:chOff x="-1" y="-1"/>
            <a:chExt cx="1785941" cy="1785941"/>
          </a:xfrm>
        </p:grpSpPr>
        <p:sp>
          <p:nvSpPr>
            <p:cNvPr id="728"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29" name="A"/>
            <p:cNvSpPr txBox="1"/>
            <p:nvPr/>
          </p:nvSpPr>
          <p:spPr>
            <a:xfrm>
              <a:off x="-1" y="574615"/>
              <a:ext cx="1785941"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733" name="B"/>
          <p:cNvGrpSpPr/>
          <p:nvPr/>
        </p:nvGrpSpPr>
        <p:grpSpPr>
          <a:xfrm>
            <a:off x="4904591" y="5637605"/>
            <a:ext cx="892971" cy="892971"/>
            <a:chOff x="-1" y="-1"/>
            <a:chExt cx="1785940" cy="1785941"/>
          </a:xfrm>
        </p:grpSpPr>
        <p:sp>
          <p:nvSpPr>
            <p:cNvPr id="731" name="Square"/>
            <p:cNvSpPr/>
            <p:nvPr/>
          </p:nvSpPr>
          <p:spPr>
            <a:xfrm>
              <a:off x="-1" y="-1"/>
              <a:ext cx="1785940"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32" name="B"/>
            <p:cNvSpPr txBox="1"/>
            <p:nvPr/>
          </p:nvSpPr>
          <p:spPr>
            <a:xfrm>
              <a:off x="-1" y="574615"/>
              <a:ext cx="1785940"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734" name="Image" descr="Image"/>
          <p:cNvPicPr>
            <a:picLocks noChangeAspect="1"/>
          </p:cNvPicPr>
          <p:nvPr/>
        </p:nvPicPr>
        <p:blipFill>
          <a:blip r:embed="rId4"/>
          <a:stretch>
            <a:fillRect/>
          </a:stretch>
        </p:blipFill>
        <p:spPr>
          <a:xfrm>
            <a:off x="1670209" y="2274215"/>
            <a:ext cx="1295702" cy="1295702"/>
          </a:xfrm>
          <a:prstGeom prst="rect">
            <a:avLst/>
          </a:prstGeom>
          <a:ln w="12700">
            <a:miter lim="400000"/>
          </a:ln>
        </p:spPr>
      </p:pic>
      <p:pic>
        <p:nvPicPr>
          <p:cNvPr id="735" name="Image" descr="Image"/>
          <p:cNvPicPr>
            <a:picLocks noChangeAspect="1"/>
          </p:cNvPicPr>
          <p:nvPr/>
        </p:nvPicPr>
        <p:blipFill>
          <a:blip r:embed="rId4"/>
          <a:stretch>
            <a:fillRect/>
          </a:stretch>
        </p:blipFill>
        <p:spPr>
          <a:xfrm>
            <a:off x="1670209" y="3480193"/>
            <a:ext cx="1295702" cy="1295702"/>
          </a:xfrm>
          <a:prstGeom prst="rect">
            <a:avLst/>
          </a:prstGeom>
          <a:ln w="12700">
            <a:miter lim="400000"/>
          </a:ln>
        </p:spPr>
      </p:pic>
      <p:sp>
        <p:nvSpPr>
          <p:cNvPr id="736" name="Line"/>
          <p:cNvSpPr/>
          <p:nvPr/>
        </p:nvSpPr>
        <p:spPr>
          <a:xfrm>
            <a:off x="2874732" y="2922065"/>
            <a:ext cx="3633885" cy="1164490"/>
          </a:xfrm>
          <a:prstGeom prst="line">
            <a:avLst/>
          </a:prstGeom>
          <a:ln w="228600">
            <a:solidFill>
              <a:srgbClr val="000000"/>
            </a:solidFill>
            <a:miter lim="400000"/>
            <a:tailEnd type="triangle"/>
          </a:ln>
        </p:spPr>
        <p:txBody>
          <a:bodyPr lIns="22859" tIns="22859" rIns="22859" bIns="22859"/>
          <a:lstStyle/>
          <a:p>
            <a:endParaRPr sz="900"/>
          </a:p>
        </p:txBody>
      </p:sp>
      <p:sp>
        <p:nvSpPr>
          <p:cNvPr id="737" name="Line"/>
          <p:cNvSpPr/>
          <p:nvPr/>
        </p:nvSpPr>
        <p:spPr>
          <a:xfrm>
            <a:off x="2881432" y="4012354"/>
            <a:ext cx="1497014" cy="635664"/>
          </a:xfrm>
          <a:prstGeom prst="line">
            <a:avLst/>
          </a:prstGeom>
          <a:ln w="228600">
            <a:solidFill>
              <a:srgbClr val="000000"/>
            </a:solidFill>
            <a:miter lim="400000"/>
            <a:tailEnd type="triangle"/>
          </a:ln>
        </p:spPr>
        <p:txBody>
          <a:bodyPr lIns="22859" tIns="22859" rIns="22859" bIns="22859"/>
          <a:lstStyle/>
          <a:p>
            <a:endParaRPr sz="900"/>
          </a:p>
        </p:txBody>
      </p:sp>
      <p:sp>
        <p:nvSpPr>
          <p:cNvPr id="738" name="Entire data set is copied"/>
          <p:cNvSpPr txBox="1"/>
          <p:nvPr/>
        </p:nvSpPr>
        <p:spPr>
          <a:xfrm>
            <a:off x="6336080" y="2413179"/>
            <a:ext cx="3354892"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Entire data set is copied</a:t>
            </a:r>
          </a:p>
        </p:txBody>
      </p:sp>
      <p:pic>
        <p:nvPicPr>
          <p:cNvPr id="739" name="Image" descr="Image"/>
          <p:cNvPicPr>
            <a:picLocks noChangeAspect="1"/>
          </p:cNvPicPr>
          <p:nvPr/>
        </p:nvPicPr>
        <p:blipFill>
          <a:blip r:embed="rId3"/>
          <a:stretch>
            <a:fillRect/>
          </a:stretch>
        </p:blipFill>
        <p:spPr>
          <a:xfrm>
            <a:off x="6241209" y="3088752"/>
            <a:ext cx="2459925" cy="2459925"/>
          </a:xfrm>
          <a:prstGeom prst="rect">
            <a:avLst/>
          </a:prstGeom>
          <a:ln w="12700">
            <a:miter lim="400000"/>
          </a:ln>
        </p:spPr>
      </p:pic>
      <p:grpSp>
        <p:nvGrpSpPr>
          <p:cNvPr id="742" name="A"/>
          <p:cNvGrpSpPr/>
          <p:nvPr/>
        </p:nvGrpSpPr>
        <p:grpSpPr>
          <a:xfrm>
            <a:off x="6449897" y="4570153"/>
            <a:ext cx="892971" cy="892971"/>
            <a:chOff x="-1" y="-1"/>
            <a:chExt cx="1785941" cy="1785940"/>
          </a:xfrm>
        </p:grpSpPr>
        <p:sp>
          <p:nvSpPr>
            <p:cNvPr id="740" name="Square"/>
            <p:cNvSpPr/>
            <p:nvPr/>
          </p:nvSpPr>
          <p:spPr>
            <a:xfrm>
              <a:off x="-1" y="-1"/>
              <a:ext cx="1785941"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41" name="A"/>
            <p:cNvSpPr txBox="1"/>
            <p:nvPr/>
          </p:nvSpPr>
          <p:spPr>
            <a:xfrm>
              <a:off x="-1" y="574614"/>
              <a:ext cx="1785941"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745" name="B"/>
          <p:cNvGrpSpPr/>
          <p:nvPr/>
        </p:nvGrpSpPr>
        <p:grpSpPr>
          <a:xfrm>
            <a:off x="7599477" y="4570153"/>
            <a:ext cx="892971" cy="892971"/>
            <a:chOff x="-1" y="-1"/>
            <a:chExt cx="1785940" cy="1785940"/>
          </a:xfrm>
        </p:grpSpPr>
        <p:sp>
          <p:nvSpPr>
            <p:cNvPr id="743" name="Square"/>
            <p:cNvSpPr/>
            <p:nvPr/>
          </p:nvSpPr>
          <p:spPr>
            <a:xfrm>
              <a:off x="-1" y="-1"/>
              <a:ext cx="178594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44" name="B"/>
            <p:cNvSpPr txBox="1"/>
            <p:nvPr/>
          </p:nvSpPr>
          <p:spPr>
            <a:xfrm>
              <a:off x="-1" y="574614"/>
              <a:ext cx="1785940"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CAP Theorem"/>
          <p:cNvSpPr txBox="1">
            <a:spLocks noGrp="1"/>
          </p:cNvSpPr>
          <p:nvPr>
            <p:ph type="title"/>
          </p:nvPr>
        </p:nvSpPr>
        <p:spPr>
          <a:prstGeom prst="rect">
            <a:avLst/>
          </a:prstGeom>
        </p:spPr>
        <p:txBody>
          <a:bodyPr/>
          <a:lstStyle/>
          <a:p>
            <a:pPr>
              <a:defRPr spc="-200"/>
            </a:pPr>
            <a:r>
              <a:t>CAP Theorem: Consistency or Availability</a:t>
            </a:r>
          </a:p>
        </p:txBody>
      </p:sp>
      <p:sp>
        <p:nvSpPr>
          <p:cNvPr id="1000" name="Slide Subtitle"/>
          <p:cNvSpPr txBox="1">
            <a:spLocks noGrp="1"/>
          </p:cNvSpPr>
          <p:nvPr>
            <p:ph type="body" sz="quarter" idx="1"/>
          </p:nvPr>
        </p:nvSpPr>
        <p:spPr>
          <a:xfrm>
            <a:off x="603250" y="1186481"/>
            <a:ext cx="10985500" cy="467390"/>
          </a:xfrm>
          <a:prstGeom prst="rect">
            <a:avLst/>
          </a:prstGeom>
        </p:spPr>
        <p:txBody>
          <a:bodyPr>
            <a:normAutofit fontScale="92500" lnSpcReduction="10000"/>
          </a:bodyPr>
          <a:lstStyle/>
          <a:p>
            <a:endParaRPr/>
          </a:p>
        </p:txBody>
      </p:sp>
      <p:sp>
        <p:nvSpPr>
          <p:cNvPr id="1001" name="Pick two of thre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Pick two of three:</a:t>
            </a:r>
          </a:p>
          <a:p>
            <a:pPr lvl="1"/>
            <a:r>
              <a:t>Consistency: All nodes see the same data at the same time (strong consistency)</a:t>
            </a:r>
          </a:p>
          <a:p>
            <a:pPr lvl="1"/>
            <a:r>
              <a:t>Availability: Individual node failures do not prevent survivors from continuing to operate</a:t>
            </a:r>
          </a:p>
          <a:p>
            <a:pPr lvl="1"/>
            <a:r>
              <a:t>Partition tolerance: The system continues to operate despite message loss (from network and/or node failure)</a:t>
            </a:r>
          </a:p>
          <a:p>
            <a:pPr lvl="2"/>
            <a:r>
              <a:t>Can’t drop this for a DS - networks can always fail</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lstStyle/>
          <a:p>
            <a:r>
              <a:t>Pipeline Architectures</a:t>
            </a:r>
          </a:p>
        </p:txBody>
      </p:sp>
      <p:sp>
        <p:nvSpPr>
          <p:cNvPr id="483" name="Slide Subtitle"/>
          <p:cNvSpPr txBox="1">
            <a:spLocks noGrp="1"/>
          </p:cNvSpPr>
          <p:nvPr>
            <p:ph type="body" sz="quarter" idx="1"/>
          </p:nvPr>
        </p:nvSpPr>
        <p:spPr>
          <a:prstGeom prst="rect">
            <a:avLst/>
          </a:prstGeom>
        </p:spPr>
        <p:txBody>
          <a:bodyPr>
            <a:normAutofit fontScale="92500" lnSpcReduction="10000"/>
          </a:bodyPr>
          <a:lstStyle/>
          <a:p>
            <a:endParaRPr/>
          </a:p>
        </p:txBody>
      </p:sp>
      <p:sp>
        <p:nvSpPr>
          <p:cNvPr id="484" name="Body Level One…"/>
          <p:cNvSpPr txBox="1">
            <a:spLocks noGrp="1"/>
          </p:cNvSpPr>
          <p:nvPr>
            <p:ph type="body" idx="21"/>
          </p:nvPr>
        </p:nvSpPr>
        <p:spPr>
          <a:xfrm>
            <a:off x="603250" y="2124252"/>
            <a:ext cx="6773123" cy="4128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55000" lnSpcReduction="20000"/>
          </a:bodyPr>
          <a:lstStyle/>
          <a:p>
            <a:pPr marL="221381" indent="-221381" defTabSz="1121636">
              <a:spcBef>
                <a:spcPts val="2050"/>
              </a:spcBef>
              <a:defRPr sz="4416"/>
            </a:pPr>
            <a:r>
              <a:rPr dirty="0"/>
              <a:t>The pieces correspond to stages in the transformation of data in the system</a:t>
            </a:r>
          </a:p>
          <a:p>
            <a:pPr marL="221381" indent="-221381" defTabSz="1121636">
              <a:spcBef>
                <a:spcPts val="2050"/>
              </a:spcBef>
              <a:defRPr sz="4416"/>
            </a:pPr>
            <a:r>
              <a:rPr dirty="0"/>
              <a:t>Good for complex straight-line processes where multiple stages applied to different data, concurrently</a:t>
            </a:r>
          </a:p>
          <a:p>
            <a:pPr marL="221381" indent="-221381" defTabSz="1121636">
              <a:spcBef>
                <a:spcPts val="2050"/>
              </a:spcBef>
              <a:defRPr sz="4416"/>
            </a:pPr>
            <a:r>
              <a:rPr dirty="0"/>
              <a:t>Each stage in the pipeline takes an input, produces an output: otherwise </a:t>
            </a:r>
            <a:r>
              <a:rPr i="1" dirty="0"/>
              <a:t>stateless</a:t>
            </a:r>
          </a:p>
          <a:p>
            <a:pPr marL="221381" indent="-221381" defTabSz="1121636">
              <a:spcBef>
                <a:spcPts val="2050"/>
              </a:spcBef>
              <a:defRPr sz="4416"/>
            </a:pPr>
            <a:r>
              <a:rPr dirty="0"/>
              <a:t>Example: Map/Reduce splits data, filters it through stages, then combines</a:t>
            </a:r>
            <a:endParaRPr lang="en-US" dirty="0"/>
          </a:p>
          <a:p>
            <a:pPr marL="221381" indent="-221381" defTabSz="1121636">
              <a:spcBef>
                <a:spcPts val="2050"/>
              </a:spcBef>
              <a:defRPr sz="4416"/>
            </a:pPr>
            <a:r>
              <a:rPr lang="en-US" dirty="0"/>
              <a:t>Pipeline architecture allows flexibility in mapping stages to physical servers</a:t>
            </a:r>
            <a:endParaRPr dirty="0"/>
          </a:p>
        </p:txBody>
      </p:sp>
      <p:sp>
        <p:nvSpPr>
          <p:cNvPr id="485" name="Combine"/>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pPr algn="ctr" defTabSz="410766" hangingPunct="0"/>
            <a:r>
              <a:rPr sz="1250" kern="0">
                <a:latin typeface="Helvetica"/>
                <a:cs typeface="Helvetica"/>
              </a:rPr>
              <a:t>Combine</a:t>
            </a:r>
          </a:p>
        </p:txBody>
      </p:sp>
      <p:sp>
        <p:nvSpPr>
          <p:cNvPr id="486"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487"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488"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489"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490"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491"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pPr algn="ctr" defTabSz="410766" hangingPunct="0"/>
            <a:r>
              <a:rPr sz="1200" kern="0"/>
              <a:t>Result</a:t>
            </a:r>
          </a:p>
        </p:txBody>
      </p:sp>
      <p:sp>
        <p:nvSpPr>
          <p:cNvPr id="492"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493"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494"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495"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496"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497"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pPr algn="ctr" defTabSz="410766" hangingPunct="0"/>
            <a:r>
              <a:rPr sz="1200" kern="0"/>
              <a:t>Stage 3</a:t>
            </a:r>
          </a:p>
        </p:txBody>
      </p:sp>
      <p:sp>
        <p:nvSpPr>
          <p:cNvPr id="498"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pPr algn="ctr" defTabSz="410766" hangingPunct="0"/>
            <a:r>
              <a:rPr sz="1200" kern="0"/>
              <a:t>Stage 3</a:t>
            </a:r>
          </a:p>
        </p:txBody>
      </p:sp>
      <p:sp>
        <p:nvSpPr>
          <p:cNvPr id="499"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pPr algn="ctr" defTabSz="410766" hangingPunct="0"/>
            <a:r>
              <a:rPr sz="1200" kern="0"/>
              <a:t>Stage 3</a:t>
            </a:r>
          </a:p>
        </p:txBody>
      </p:sp>
      <p:sp>
        <p:nvSpPr>
          <p:cNvPr id="500"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pPr algn="ctr" defTabSz="410766" hangingPunct="0"/>
            <a:r>
              <a:rPr sz="1200" kern="0"/>
              <a:t>Stage 3</a:t>
            </a:r>
          </a:p>
        </p:txBody>
      </p:sp>
      <p:sp>
        <p:nvSpPr>
          <p:cNvPr id="501"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pPr algn="ctr" defTabSz="410766" hangingPunct="0"/>
            <a:r>
              <a:rPr sz="1200" kern="0"/>
              <a:t>Stage 3</a:t>
            </a:r>
          </a:p>
        </p:txBody>
      </p:sp>
      <p:sp>
        <p:nvSpPr>
          <p:cNvPr id="502"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503"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504"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505"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506"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507"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pPr algn="ctr" defTabSz="410766" hangingPunct="0"/>
            <a:r>
              <a:rPr sz="1200" kern="0"/>
              <a:t>Stage 2</a:t>
            </a:r>
          </a:p>
        </p:txBody>
      </p:sp>
      <p:sp>
        <p:nvSpPr>
          <p:cNvPr id="508"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pPr algn="ctr" defTabSz="410766" hangingPunct="0"/>
            <a:r>
              <a:rPr sz="1200" kern="0"/>
              <a:t>Stage 2</a:t>
            </a:r>
          </a:p>
        </p:txBody>
      </p:sp>
      <p:sp>
        <p:nvSpPr>
          <p:cNvPr id="509"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pPr algn="ctr" defTabSz="410766" hangingPunct="0"/>
            <a:r>
              <a:rPr sz="1200" kern="0"/>
              <a:t>Stage 2</a:t>
            </a:r>
          </a:p>
        </p:txBody>
      </p:sp>
      <p:sp>
        <p:nvSpPr>
          <p:cNvPr id="510"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pPr algn="ctr" defTabSz="410766" hangingPunct="0"/>
            <a:r>
              <a:rPr sz="1200" kern="0"/>
              <a:t>Stage 2</a:t>
            </a:r>
          </a:p>
        </p:txBody>
      </p:sp>
      <p:sp>
        <p:nvSpPr>
          <p:cNvPr id="511"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pPr algn="ctr" defTabSz="410766" hangingPunct="0"/>
            <a:r>
              <a:rPr sz="1200" kern="0"/>
              <a:t>Stage 2</a:t>
            </a:r>
          </a:p>
        </p:txBody>
      </p:sp>
      <p:sp>
        <p:nvSpPr>
          <p:cNvPr id="512"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513"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514"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515"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516"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algn="ctr" defTabSz="410766" hangingPunct="0">
              <a:defRPr sz="3200">
                <a:solidFill>
                  <a:srgbClr val="000000"/>
                </a:solidFill>
                <a:latin typeface="Helvetica Light"/>
                <a:ea typeface="Helvetica Light"/>
                <a:cs typeface="Helvetica Light"/>
                <a:sym typeface="Helvetica Light"/>
              </a:defRPr>
            </a:pPr>
            <a:endParaRPr sz="1600" kern="0">
              <a:solidFill>
                <a:srgbClr val="000000"/>
              </a:solidFill>
              <a:latin typeface="Helvetica Light"/>
              <a:sym typeface="Helvetica Light"/>
            </a:endParaRPr>
          </a:p>
        </p:txBody>
      </p:sp>
      <p:sp>
        <p:nvSpPr>
          <p:cNvPr id="517"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pPr algn="ctr" defTabSz="410766" hangingPunct="0"/>
            <a:r>
              <a:rPr sz="1200" kern="0"/>
              <a:t>Stage 1</a:t>
            </a:r>
          </a:p>
        </p:txBody>
      </p:sp>
      <p:sp>
        <p:nvSpPr>
          <p:cNvPr id="518"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pPr algn="ctr" defTabSz="410766" hangingPunct="0"/>
            <a:r>
              <a:rPr sz="1200" kern="0"/>
              <a:t>Stage 1</a:t>
            </a:r>
          </a:p>
        </p:txBody>
      </p:sp>
      <p:sp>
        <p:nvSpPr>
          <p:cNvPr id="519"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pPr algn="ctr" defTabSz="410766" hangingPunct="0"/>
            <a:r>
              <a:rPr sz="1200" kern="0"/>
              <a:t>Stage 1</a:t>
            </a:r>
          </a:p>
        </p:txBody>
      </p:sp>
      <p:sp>
        <p:nvSpPr>
          <p:cNvPr id="520"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pPr algn="ctr" defTabSz="410766" hangingPunct="0"/>
            <a:r>
              <a:rPr sz="1200" kern="0"/>
              <a:t>Stage 1</a:t>
            </a:r>
          </a:p>
        </p:txBody>
      </p:sp>
      <p:sp>
        <p:nvSpPr>
          <p:cNvPr id="521"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pPr algn="ctr" defTabSz="410766" hangingPunct="0"/>
            <a:r>
              <a:rPr sz="1200" kern="0"/>
              <a:t>Stage 1</a:t>
            </a:r>
          </a:p>
        </p:txBody>
      </p:sp>
      <p:sp>
        <p:nvSpPr>
          <p:cNvPr id="522" name="Partition"/>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pPr algn="ctr" defTabSz="410766" hangingPunct="0"/>
            <a:r>
              <a:rPr sz="1250" kern="0">
                <a:latin typeface="Helvetica"/>
                <a:cs typeface="Helvetica"/>
              </a:rPr>
              <a:t>Partition</a:t>
            </a:r>
          </a:p>
        </p:txBody>
      </p:sp>
      <p:sp>
        <p:nvSpPr>
          <p:cNvPr id="523"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algn="ctr" defTabSz="410766" hangingPunct="0">
              <a:defRPr>
                <a:solidFill>
                  <a:srgbClr val="FFFFFF"/>
                </a:solidFill>
                <a:latin typeface="Helvetica Light"/>
                <a:ea typeface="Helvetica Light"/>
                <a:cs typeface="Helvetica Light"/>
                <a:sym typeface="Helvetica Light"/>
              </a:defRPr>
            </a:pPr>
            <a:r>
              <a:rPr sz="1200" kern="0">
                <a:solidFill>
                  <a:srgbClr val="FFFFFF"/>
                </a:solidFill>
                <a:latin typeface="Helvetica Light"/>
                <a:sym typeface="Helvetica Light"/>
              </a:rPr>
              <a:t>Big Data (lots of </a:t>
            </a:r>
            <a:r>
              <a:rPr sz="1200" b="1" kern="0">
                <a:solidFill>
                  <a:srgbClr val="FFFFFF"/>
                </a:solidFill>
                <a:latin typeface="Helvetica"/>
                <a:cs typeface="Helvetica"/>
                <a:sym typeface="Helvetica"/>
              </a:rPr>
              <a:t>work</a:t>
            </a:r>
            <a:r>
              <a:rPr sz="1200" kern="0">
                <a:solidFill>
                  <a:srgbClr val="FFFFFF"/>
                </a:solidFill>
                <a:latin typeface="Helvetica Light"/>
                <a:sym typeface="Helvetica Light"/>
              </a:rPr>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Documentation should also capture non-functional requirements (2)</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a:xfrm>
            <a:off x="838200" y="1500160"/>
            <a:ext cx="10515600" cy="4351338"/>
          </a:xfrm>
        </p:spPr>
        <p:txBody>
          <a:bodyPr>
            <a:normAutofit/>
          </a:bodyPr>
          <a:lstStyle/>
          <a:p>
            <a:r>
              <a:rPr lang="en-US" dirty="0"/>
              <a:t>Qualities that reflect the evolution of the system</a:t>
            </a:r>
          </a:p>
          <a:p>
            <a:pPr lvl="1"/>
            <a:r>
              <a:rPr lang="en-US" dirty="0"/>
              <a:t>Testability</a:t>
            </a:r>
          </a:p>
          <a:p>
            <a:pPr lvl="1"/>
            <a:r>
              <a:rPr lang="en-US" dirty="0"/>
              <a:t>Maintainability</a:t>
            </a:r>
          </a:p>
          <a:p>
            <a:pPr lvl="1"/>
            <a:r>
              <a:rPr lang="en-US" dirty="0"/>
              <a:t>Extensibility</a:t>
            </a:r>
          </a:p>
          <a:p>
            <a:pPr lvl="1"/>
            <a:r>
              <a:rPr lang="en-US" dirty="0"/>
              <a:t>Scalability</a:t>
            </a:r>
          </a:p>
          <a:p>
            <a:r>
              <a:rPr lang="en-US" dirty="0"/>
              <a:t>Example: “A 3</a:t>
            </a:r>
            <a:r>
              <a:rPr lang="en-US" baseline="30000" dirty="0"/>
              <a:t>rd</a:t>
            </a:r>
            <a:r>
              <a:rPr lang="en-US" dirty="0"/>
              <a:t> party component built conforming to the API defined in the Canvas LMS specification can create, modify, and delete assignments on behalf of an authenticated user”</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667178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Event-Driven Architectures"/>
          <p:cNvSpPr txBox="1">
            <a:spLocks noGrp="1"/>
          </p:cNvSpPr>
          <p:nvPr>
            <p:ph type="title"/>
          </p:nvPr>
        </p:nvSpPr>
        <p:spPr>
          <a:prstGeom prst="rect">
            <a:avLst/>
          </a:prstGeom>
        </p:spPr>
        <p:txBody>
          <a:bodyPr/>
          <a:lstStyle/>
          <a:p>
            <a:r>
              <a:t>Event-Driven Architectures</a:t>
            </a:r>
          </a:p>
        </p:txBody>
      </p:sp>
      <p:sp>
        <p:nvSpPr>
          <p:cNvPr id="573" name="Slide Subtitle"/>
          <p:cNvSpPr txBox="1">
            <a:spLocks noGrp="1"/>
          </p:cNvSpPr>
          <p:nvPr>
            <p:ph type="body" sz="quarter" idx="1"/>
          </p:nvPr>
        </p:nvSpPr>
        <p:spPr>
          <a:prstGeom prst="rect">
            <a:avLst/>
          </a:prstGeom>
        </p:spPr>
        <p:txBody>
          <a:bodyPr>
            <a:normAutofit fontScale="92500" lnSpcReduction="10000"/>
          </a:bodyPr>
          <a:lstStyle/>
          <a:p>
            <a:endParaRPr/>
          </a:p>
        </p:txBody>
      </p:sp>
      <p:sp>
        <p:nvSpPr>
          <p:cNvPr id="574" name="Body Level One…"/>
          <p:cNvSpPr txBox="1">
            <a:spLocks noGrp="1"/>
          </p:cNvSpPr>
          <p:nvPr>
            <p:ph type="body" idx="21"/>
          </p:nvPr>
        </p:nvSpPr>
        <p:spPr>
          <a:xfrm>
            <a:off x="603250" y="2124252"/>
            <a:ext cx="7168343" cy="4128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47500" lnSpcReduction="20000"/>
          </a:bodyPr>
          <a:lstStyle/>
          <a:p>
            <a:pPr marL="206943" indent="-206943" defTabSz="1048485">
              <a:spcBef>
                <a:spcPts val="1900"/>
              </a:spcBef>
              <a:defRPr sz="4128"/>
            </a:pPr>
            <a:r>
              <a:t>Metaphor: a bunch of bureaucrats shuffling papers</a:t>
            </a:r>
          </a:p>
          <a:p>
            <a:pPr marL="206943" indent="-206943" defTabSz="1048485">
              <a:spcBef>
                <a:spcPts val="1900"/>
              </a:spcBef>
              <a:defRPr sz="4128"/>
            </a:pPr>
            <a:r>
              <a:t>Components correspond to stages in the flow of data through the system (not necessarily a straight-line flow)</a:t>
            </a:r>
          </a:p>
          <a:p>
            <a:pPr marL="206943" indent="-206943" defTabSz="1048485">
              <a:spcBef>
                <a:spcPts val="1900"/>
              </a:spcBef>
              <a:defRPr sz="4128"/>
            </a:pPr>
            <a:r>
              <a:t>Very useful for </a:t>
            </a:r>
            <a:r>
              <a:rPr i="1"/>
              <a:t>composing</a:t>
            </a:r>
            <a:r>
              <a:t> other services (bureaucrats)</a:t>
            </a:r>
          </a:p>
          <a:p>
            <a:pPr marL="206943" indent="-206943" defTabSz="1048485">
              <a:spcBef>
                <a:spcPts val="1900"/>
              </a:spcBef>
              <a:defRPr sz="4128"/>
            </a:pPr>
            <a:r>
              <a:t>Each processing unit has an in-box and one or more out-boxes</a:t>
            </a:r>
          </a:p>
          <a:p>
            <a:pPr marL="206943" indent="-206943" defTabSz="1048485">
              <a:spcBef>
                <a:spcPts val="1900"/>
              </a:spcBef>
              <a:defRPr sz="4128"/>
            </a:pPr>
            <a:r>
              <a:t>Each unit takes a task from its inbox, processes it, and puts the results in one or more outboxes.</a:t>
            </a:r>
          </a:p>
          <a:p>
            <a:pPr marL="206943" indent="-206943" defTabSz="1048485">
              <a:spcBef>
                <a:spcPts val="1900"/>
              </a:spcBef>
              <a:defRPr sz="4128"/>
            </a:pPr>
            <a:r>
              <a:t>Stages are typically connected by asynchronous message queues.</a:t>
            </a:r>
          </a:p>
        </p:txBody>
      </p:sp>
      <p:pic>
        <p:nvPicPr>
          <p:cNvPr id="575" name="Image" descr="Image"/>
          <p:cNvPicPr>
            <a:picLocks noChangeAspect="1"/>
          </p:cNvPicPr>
          <p:nvPr/>
        </p:nvPicPr>
        <p:blipFill>
          <a:blip r:embed="rId3"/>
          <a:stretch>
            <a:fillRect/>
          </a:stretch>
        </p:blipFill>
        <p:spPr>
          <a:xfrm>
            <a:off x="8284111" y="2124252"/>
            <a:ext cx="3719506" cy="4128007"/>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lstStyle/>
          <a:p>
            <a:r>
              <a:t>Microservices: Schematic Example</a:t>
            </a:r>
          </a:p>
        </p:txBody>
      </p:sp>
      <p:sp>
        <p:nvSpPr>
          <p:cNvPr id="633" name="Slide Subtitle"/>
          <p:cNvSpPr txBox="1">
            <a:spLocks noGrp="1"/>
          </p:cNvSpPr>
          <p:nvPr>
            <p:ph type="body" sz="quarter" idx="1"/>
          </p:nvPr>
        </p:nvSpPr>
        <p:spPr>
          <a:prstGeom prst="rect">
            <a:avLst/>
          </a:prstGeom>
        </p:spPr>
        <p:txBody>
          <a:bodyPr>
            <a:normAutofit fontScale="92500" lnSpcReduction="10000"/>
          </a:bodyPr>
          <a:lstStyle/>
          <a:p>
            <a:endParaRPr/>
          </a:p>
        </p:txBody>
      </p:sp>
      <p:sp>
        <p:nvSpPr>
          <p:cNvPr id="634" name="Body Level One…"/>
          <p:cNvSpPr txBox="1">
            <a:spLocks noGrp="1"/>
          </p:cNvSpPr>
          <p:nvPr>
            <p:ph type="body" idx="21"/>
          </p:nvPr>
        </p:nvSpPr>
        <p:spPr>
          <a:prstGeom prst="rect">
            <a:avLst/>
          </a:prstGeom>
        </p:spPr>
        <p:txBody>
          <a:bodyPr/>
          <a:lstStyle/>
          <a:p>
            <a:endParaRP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36" name="Productivity App"/>
              <p:cNvSpPr txBox="1"/>
              <p:nvPr/>
            </p:nvSpPr>
            <p:spPr>
              <a:xfrm>
                <a:off x="-1" y="-1"/>
                <a:ext cx="2945986" cy="11387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p>
                <a:pPr defTabSz="584200">
                  <a:defRPr sz="3000">
                    <a:solidFill>
                      <a:srgbClr val="FFFFFF"/>
                    </a:solidFill>
                    <a:latin typeface="+mn-lt"/>
                    <a:ea typeface="+mn-ea"/>
                    <a:cs typeface="+mn-cs"/>
                    <a:sym typeface="Helvetica"/>
                  </a:defRPr>
                </a:pPr>
                <a:r>
                  <a:rPr sz="1500"/>
                  <a:t>“Dumb”</a:t>
                </a:r>
                <a:endParaRPr sz="2100">
                  <a:latin typeface="Helvetica Light"/>
                  <a:ea typeface="Helvetica Light"/>
                  <a:cs typeface="Helvetica Light"/>
                  <a:sym typeface="Helvetica Light"/>
                </a:endParaRPr>
              </a:p>
              <a:p>
                <a:pPr defTabSz="584200">
                  <a:defRPr sz="3000">
                    <a:solidFill>
                      <a:srgbClr val="FFFFFF"/>
                    </a:solidFill>
                    <a:latin typeface="+mn-lt"/>
                    <a:ea typeface="+mn-ea"/>
                    <a:cs typeface="+mn-cs"/>
                    <a:sym typeface="Helvetica"/>
                  </a:defRPr>
                </a:pPr>
                <a:r>
                  <a:rPr sz="1500"/>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1</a:t>
                </a:r>
              </a:p>
            </p:txBody>
          </p:sp>
        </p:grpSp>
        <p:grpSp>
          <p:nvGrpSpPr>
            <p:cNvPr id="650" name="REST service"/>
            <p:cNvGrpSpPr/>
            <p:nvPr/>
          </p:nvGrpSpPr>
          <p:grpSpPr>
            <a:xfrm>
              <a:off x="4859334" y="1092402"/>
              <a:ext cx="2166012" cy="954108"/>
              <a:chOff x="0" y="-84876"/>
              <a:chExt cx="2166011" cy="954107"/>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49" name="REST service"/>
              <p:cNvSpPr/>
              <p:nvPr/>
            </p:nvSpPr>
            <p:spPr>
              <a:xfrm>
                <a:off x="0" y="-84876"/>
                <a:ext cx="2166011" cy="9541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2</a:t>
                </a:r>
              </a:p>
            </p:txBody>
          </p:sp>
        </p:grpSp>
        <p:grpSp>
          <p:nvGrpSpPr>
            <p:cNvPr id="660" name="REST service"/>
            <p:cNvGrpSpPr/>
            <p:nvPr/>
          </p:nvGrpSpPr>
          <p:grpSpPr>
            <a:xfrm>
              <a:off x="8748018" y="1093217"/>
              <a:ext cx="2166010" cy="954108"/>
              <a:chOff x="0" y="-84876"/>
              <a:chExt cx="2166009" cy="954107"/>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59" name="REST service"/>
              <p:cNvSpPr/>
              <p:nvPr/>
            </p:nvSpPr>
            <p:spPr>
              <a:xfrm>
                <a:off x="0" y="-84876"/>
                <a:ext cx="2166009" cy="9541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3</a:t>
                </a:r>
              </a:p>
            </p:txBody>
          </p:sp>
        </p:grpSp>
        <p:grpSp>
          <p:nvGrpSpPr>
            <p:cNvPr id="670" name="REST service"/>
            <p:cNvGrpSpPr/>
            <p:nvPr/>
          </p:nvGrpSpPr>
          <p:grpSpPr>
            <a:xfrm>
              <a:off x="12636703" y="1094381"/>
              <a:ext cx="2166010" cy="954108"/>
              <a:chOff x="0" y="-84876"/>
              <a:chExt cx="2166009" cy="954107"/>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69" name="REST service"/>
              <p:cNvSpPr/>
              <p:nvPr/>
            </p:nvSpPr>
            <p:spPr>
              <a:xfrm>
                <a:off x="0" y="-84876"/>
                <a:ext cx="2166009" cy="9541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4</a:t>
                </a:r>
              </a:p>
            </p:txBody>
          </p:sp>
        </p:grpSp>
        <p:grpSp>
          <p:nvGrpSpPr>
            <p:cNvPr id="680" name="REST service"/>
            <p:cNvGrpSpPr/>
            <p:nvPr/>
          </p:nvGrpSpPr>
          <p:grpSpPr>
            <a:xfrm>
              <a:off x="4859334" y="4630680"/>
              <a:ext cx="2166012" cy="954108"/>
              <a:chOff x="0" y="-84876"/>
              <a:chExt cx="2166011" cy="954107"/>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3800">
                    <a:solidFill>
                      <a:srgbClr val="FFFFFF"/>
                    </a:solidFill>
                    <a:latin typeface="Helvetica Light"/>
                    <a:ea typeface="Helvetica Light"/>
                    <a:cs typeface="Helvetica Light"/>
                    <a:sym typeface="Helvetica Light"/>
                  </a:defRPr>
                </a:pPr>
                <a:endParaRPr sz="1900"/>
              </a:p>
            </p:txBody>
          </p:sp>
          <p:sp>
            <p:nvSpPr>
              <p:cNvPr id="679" name="REST service"/>
              <p:cNvSpPr/>
              <p:nvPr/>
            </p:nvSpPr>
            <p:spPr>
              <a:xfrm>
                <a:off x="0" y="-84876"/>
                <a:ext cx="2166011" cy="9541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r>
                  <a:rPr sz="1250"/>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6</a:t>
                </a:r>
              </a:p>
            </p:txBody>
          </p:sp>
        </p:grpSp>
        <p:grpSp>
          <p:nvGrpSpPr>
            <p:cNvPr id="700" name="REST service"/>
            <p:cNvGrpSpPr/>
            <p:nvPr/>
          </p:nvGrpSpPr>
          <p:grpSpPr>
            <a:xfrm>
              <a:off x="12636703" y="4630680"/>
              <a:ext cx="2166010" cy="954108"/>
              <a:chOff x="0" y="-84876"/>
              <a:chExt cx="2166009" cy="954107"/>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699" name="REST service"/>
              <p:cNvSpPr/>
              <p:nvPr/>
            </p:nvSpPr>
            <p:spPr>
              <a:xfrm>
                <a:off x="0" y="-84876"/>
                <a:ext cx="2166009" cy="9541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r>
                <a:rPr sz="1600"/>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defTabSz="584200">
                  <a:defRPr sz="3200">
                    <a:solidFill>
                      <a:srgbClr val="FFFFFF"/>
                    </a:solidFill>
                    <a:latin typeface="+mn-lt"/>
                    <a:ea typeface="+mn-ea"/>
                    <a:cs typeface="+mn-cs"/>
                    <a:sym typeface="Helvetica"/>
                  </a:defRPr>
                </a:pPr>
                <a:endParaRPr sz="1600"/>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defTabSz="584200">
                  <a:defRPr sz="4800">
                    <a:solidFill>
                      <a:srgbClr val="FFFFFF"/>
                    </a:solidFill>
                    <a:latin typeface="Helvetica Light"/>
                    <a:ea typeface="Helvetica Light"/>
                    <a:cs typeface="Helvetica Light"/>
                    <a:sym typeface="Helvetica Light"/>
                  </a:defRPr>
                </a:pPr>
                <a:endParaRPr sz="2400"/>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defTabSz="584200">
                  <a:defRPr sz="4800">
                    <a:solidFill>
                      <a:srgbClr val="FFFFFF"/>
                    </a:solidFill>
                    <a:latin typeface="Helvetica Light"/>
                    <a:ea typeface="Helvetica Light"/>
                    <a:cs typeface="Helvetica Light"/>
                    <a:sym typeface="Helvetica Light"/>
                  </a:defRPr>
                </a:pPr>
                <a:endParaRPr sz="2400"/>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defTabSz="584200">
                  <a:defRPr sz="4400">
                    <a:solidFill>
                      <a:srgbClr val="FFFFFF"/>
                    </a:solidFill>
                    <a:latin typeface="Helvetica Light"/>
                    <a:ea typeface="Helvetica Light"/>
                    <a:cs typeface="Helvetica Light"/>
                    <a:sym typeface="Helvetica Light"/>
                  </a:defRPr>
                </a:pPr>
                <a:endParaRPr sz="2200"/>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defTabSz="584200">
                  <a:defRPr sz="4800">
                    <a:solidFill>
                      <a:srgbClr val="FFFFFF"/>
                    </a:solidFill>
                    <a:latin typeface="Helvetica Light"/>
                    <a:ea typeface="Helvetica Light"/>
                    <a:cs typeface="Helvetica Light"/>
                    <a:sym typeface="Helvetica Light"/>
                  </a:defRPr>
                </a:pPr>
                <a:endParaRPr sz="2400"/>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defTabSz="584200">
                  <a:defRPr sz="4800">
                    <a:solidFill>
                      <a:srgbClr val="FFFFFF"/>
                    </a:solidFill>
                    <a:latin typeface="Helvetica Light"/>
                    <a:ea typeface="Helvetica Light"/>
                    <a:cs typeface="Helvetica Light"/>
                    <a:sym typeface="Helvetica Light"/>
                  </a:defRPr>
                </a:pPr>
                <a:endParaRPr sz="2400"/>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defRPr sz="3600">
                  <a:solidFill>
                    <a:srgbClr val="000000"/>
                  </a:solidFill>
                  <a:latin typeface="Calibri"/>
                  <a:ea typeface="Calibri"/>
                  <a:cs typeface="Calibri"/>
                  <a:sym typeface="Calibri"/>
                </a:defRPr>
              </a:pPr>
              <a:endParaRPr/>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defRPr sz="3600">
                  <a:solidFill>
                    <a:srgbClr val="000000"/>
                  </a:solidFill>
                  <a:latin typeface="Ink Free"/>
                  <a:ea typeface="Ink Free"/>
                  <a:cs typeface="Ink Free"/>
                  <a:sym typeface="Ink Free"/>
                </a:defRPr>
              </a:pPr>
              <a:endParaRPr/>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Different languages, different operating systems</a:t>
              </a:r>
              <a:endParaRPr sz="1800">
                <a:solidFill>
                  <a:srgbClr val="FFFFFF"/>
                </a:solidFill>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a:defRPr sz="3600">
                <a:solidFill>
                  <a:srgbClr val="000000"/>
                </a:solidFill>
                <a:latin typeface="Calibri"/>
                <a:ea typeface="Calibri"/>
                <a:cs typeface="Calibri"/>
                <a:sym typeface="Calibri"/>
              </a:defRPr>
            </a:pPr>
            <a:endParaRPr/>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sz="90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ingle Server - As far as the client knows, there’s just one…"/>
          <p:cNvSpPr txBox="1">
            <a:spLocks noGrp="1"/>
          </p:cNvSpPr>
          <p:nvPr>
            <p:ph type="body" idx="1"/>
          </p:nvPr>
        </p:nvSpPr>
        <p:spPr>
          <a:xfrm>
            <a:off x="603250" y="2124252"/>
            <a:ext cx="8216200" cy="4128007"/>
          </a:xfrm>
          <a:prstGeom prst="rect">
            <a:avLst/>
          </a:prstGeom>
        </p:spPr>
        <p:txBody>
          <a:bodyPr/>
          <a:lstStyle/>
          <a:p>
            <a:r>
              <a:t>Single Server - As far as the client knows, there’s just one</a:t>
            </a:r>
          </a:p>
          <a:p>
            <a:r>
              <a:t>Stateless - Each request contains enough information that a different server could process it (if there were multiple…)</a:t>
            </a:r>
          </a:p>
          <a:p>
            <a:r>
              <a:t>Uniform Cacheability - Each request is identified as cacheable or not.</a:t>
            </a:r>
          </a:p>
          <a:p>
            <a:r>
              <a:t>Uniform Interface - Standard way to specify interface</a:t>
            </a:r>
          </a:p>
        </p:txBody>
      </p:sp>
      <p:sp>
        <p:nvSpPr>
          <p:cNvPr id="801" name="REST Principles"/>
          <p:cNvSpPr txBox="1">
            <a:spLocks noGrp="1"/>
          </p:cNvSpPr>
          <p:nvPr>
            <p:ph type="title"/>
          </p:nvPr>
        </p:nvSpPr>
        <p:spPr>
          <a:prstGeom prst="rect">
            <a:avLst/>
          </a:prstGeom>
        </p:spPr>
        <p:txBody>
          <a:bodyPr/>
          <a:lstStyle/>
          <a:p>
            <a:r>
              <a:t>REST Principles </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2"/>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3"/>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3"/>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3"/>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3"/>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3"/>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3"/>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4"/>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4"/>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4"/>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4"/>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5"/>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5"/>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5"/>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5"/>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5"/>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2"/>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2"/>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6"/>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3"/>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3"/>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7"/>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itle 1"/>
          <p:cNvSpPr txBox="1">
            <a:spLocks noGrp="1"/>
          </p:cNvSpPr>
          <p:nvPr>
            <p:ph type="title"/>
          </p:nvPr>
        </p:nvSpPr>
        <p:spPr>
          <a:xfrm>
            <a:off x="838200" y="18255"/>
            <a:ext cx="10515600" cy="1325563"/>
          </a:xfrm>
          <a:prstGeom prst="rect">
            <a:avLst/>
          </a:prstGeom>
        </p:spPr>
        <p:txBody>
          <a:bodyPr/>
          <a:lstStyle/>
          <a:p>
            <a:r>
              <a:rPr dirty="0"/>
              <a:t>100% Coverage may be Impossible</a:t>
            </a:r>
          </a:p>
        </p:txBody>
      </p:sp>
      <p:sp>
        <p:nvSpPr>
          <p:cNvPr id="809" name="Text Placeholder 2"/>
          <p:cNvSpPr txBox="1">
            <a:spLocks noGrp="1"/>
          </p:cNvSpPr>
          <p:nvPr>
            <p:ph type="body" idx="1"/>
          </p:nvPr>
        </p:nvSpPr>
        <p:spPr>
          <a:xfrm>
            <a:off x="838200" y="1500160"/>
            <a:ext cx="8651488" cy="4351338"/>
          </a:xfrm>
          <a:prstGeom prst="rect">
            <a:avLst/>
          </a:prstGeom>
        </p:spPr>
        <p:txBody>
          <a:bodyPr>
            <a:normAutofit/>
          </a:bodyPr>
          <a:lstStyle/>
          <a:p>
            <a:r>
              <a:rPr dirty="0"/>
              <a:t>Path coverage (even without loops)</a:t>
            </a:r>
          </a:p>
          <a:p>
            <a:pPr marL="457200" lvl="1" indent="-228600">
              <a:spcBef>
                <a:spcPts val="500"/>
              </a:spcBef>
              <a:defRPr sz="4800"/>
            </a:pPr>
            <a:r>
              <a:rPr sz="2400" dirty="0"/>
              <a:t>Dependent conditions: </a:t>
            </a:r>
            <a:r>
              <a:rPr sz="2400" dirty="0">
                <a:latin typeface="Andale Mono"/>
                <a:ea typeface="Andale Mono"/>
                <a:cs typeface="Andale Mono"/>
                <a:sym typeface="Andale Mono"/>
              </a:rPr>
              <a:t>if (x) A; B; if (x) C;</a:t>
            </a:r>
          </a:p>
          <a:p>
            <a:r>
              <a:rPr dirty="0"/>
              <a:t>Branch coverage</a:t>
            </a:r>
          </a:p>
          <a:p>
            <a:pPr marL="457200" lvl="1" indent="-228600">
              <a:spcBef>
                <a:spcPts val="500"/>
              </a:spcBef>
              <a:defRPr sz="4800"/>
            </a:pPr>
            <a:r>
              <a:rPr sz="2400" dirty="0"/>
              <a:t>Dead Branches e.g., </a:t>
            </a:r>
            <a:r>
              <a:rPr sz="2400" dirty="0">
                <a:latin typeface="Andale Mono"/>
                <a:ea typeface="Andale Mono"/>
                <a:cs typeface="Andale Mono"/>
                <a:sym typeface="Andale Mono"/>
              </a:rPr>
              <a:t>if (x &lt; 0) A; else if (x == 0) B; else if (x &gt; 0) C;</a:t>
            </a:r>
          </a:p>
          <a:p>
            <a:pPr marL="457200" lvl="1" indent="-228600">
              <a:spcBef>
                <a:spcPts val="500"/>
              </a:spcBef>
              <a:defRPr sz="4800">
                <a:latin typeface="Andale Mono"/>
                <a:ea typeface="Andale Mono"/>
                <a:cs typeface="Andale Mono"/>
                <a:sym typeface="Andale Mono"/>
              </a:defRPr>
            </a:pPr>
            <a:r>
              <a:rPr sz="2400" dirty="0"/>
              <a:t>(x &gt; 0) test will always succeed</a:t>
            </a:r>
          </a:p>
          <a:p>
            <a:r>
              <a:rPr dirty="0"/>
              <a:t>Statement coverage</a:t>
            </a:r>
          </a:p>
          <a:p>
            <a:pPr marL="457200" lvl="1" indent="-228600">
              <a:spcBef>
                <a:spcPts val="500"/>
              </a:spcBef>
              <a:defRPr sz="4800"/>
            </a:pPr>
            <a:r>
              <a:rPr sz="2400" dirty="0"/>
              <a:t>Dead code (e.g., defensive programming)</a:t>
            </a:r>
          </a:p>
        </p:txBody>
      </p:sp>
      <p:sp>
        <p:nvSpPr>
          <p:cNvPr id="810" name="Slide Number Placeholder 6"/>
          <p:cNvSpPr txBox="1">
            <a:spLocks noGrp="1"/>
          </p:cNvSpPr>
          <p:nvPr>
            <p:ph type="sldNum" sz="quarter" idx="2"/>
          </p:nvPr>
        </p:nvSpPr>
        <p:spPr>
          <a:xfrm>
            <a:off x="11012041" y="6354248"/>
            <a:ext cx="341759" cy="3693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547695"/>
          </a:lstStyle>
          <a:p>
            <a:fld id="{86CB4B4D-7CA3-9044-876B-883B54F8677D}" type="slidenum">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t>How to evaluate the strength of test oracles?</a:t>
            </a:r>
          </a:p>
        </p:txBody>
      </p:sp>
      <p:sp>
        <p:nvSpPr>
          <p:cNvPr id="821" name="Goal: “A good test suite finds all of the bugs”…"/>
          <p:cNvSpPr txBox="1">
            <a:spLocks noGrp="1"/>
          </p:cNvSpPr>
          <p:nvPr>
            <p:ph type="body" idx="1"/>
          </p:nvPr>
        </p:nvSpPr>
        <p:spPr>
          <a:prstGeom prst="rect">
            <a:avLst/>
          </a:prstGeom>
        </p:spPr>
        <p:txBody>
          <a:bodyPr>
            <a:normAutofit fontScale="55000" lnSpcReduction="20000"/>
          </a:bodyPr>
          <a:lstStyle/>
          <a:p>
            <a:pPr marL="224028" indent="-224028" defTabSz="896112">
              <a:spcBef>
                <a:spcPts val="950"/>
              </a:spcBef>
              <a:defRPr sz="5488"/>
            </a:pPr>
            <a:r>
              <a:t>Goal: “A good test suite finds all of the bugs”</a:t>
            </a:r>
          </a:p>
          <a:p>
            <a:pPr marL="224028" indent="-224028" defTabSz="896112">
              <a:spcBef>
                <a:spcPts val="950"/>
              </a:spcBef>
              <a:defRPr sz="5488"/>
            </a:pPr>
            <a:r>
              <a:t>Problem: How to know the bugs that we could make?</a:t>
            </a:r>
          </a:p>
          <a:p>
            <a:pPr marL="224028" indent="-224028" defTabSz="896112">
              <a:spcBef>
                <a:spcPts val="950"/>
              </a:spcBef>
              <a:defRPr sz="5488"/>
            </a:pPr>
            <a:r>
              <a:t>Strawman - “Seeded Faults”:</a:t>
            </a:r>
          </a:p>
          <a:p>
            <a:pPr marL="448056" lvl="1" indent="-224028" defTabSz="896112">
              <a:spcBef>
                <a:spcPts val="950"/>
              </a:spcBef>
              <a:defRPr sz="5488"/>
            </a:pPr>
            <a:r>
              <a:t>Create N variations of the codebase, each with a single manually-written defect</a:t>
            </a:r>
          </a:p>
          <a:p>
            <a:pPr marL="448056" lvl="1" indent="-224028" defTabSz="896112">
              <a:spcBef>
                <a:spcPts val="950"/>
              </a:spcBef>
              <a:defRPr sz="5488"/>
            </a:pPr>
            <a:r>
              <a:t>Evaluate the number of defects detected by test suite</a:t>
            </a:r>
          </a:p>
          <a:p>
            <a:pPr marL="448056" lvl="1" indent="-224028" defTabSz="896112">
              <a:spcBef>
                <a:spcPts val="950"/>
              </a:spcBef>
              <a:defRPr sz="5488"/>
            </a:pPr>
            <a:r>
              <a:t>Test suite is “good” if it finds all of the bugs you can think of</a:t>
            </a:r>
          </a:p>
        </p:txBody>
      </p:sp>
      <p:sp>
        <p:nvSpPr>
          <p:cNvPr id="822" name="Slide Number"/>
          <p:cNvSpPr txBox="1">
            <a:spLocks noGrp="1"/>
          </p:cNvSpPr>
          <p:nvPr>
            <p:ph type="sldNum" sz="quarter" idx="2"/>
          </p:nvPr>
        </p:nvSpPr>
        <p:spPr>
          <a:xfrm>
            <a:off x="5335140" y="3084792"/>
            <a:ext cx="341760" cy="3693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Calibri"/>
                <a:cs typeface="Calibri"/>
                <a:sym typeface="Calibri"/>
              </a:rPr>
              <a:pPr hangingPunct="0"/>
              <a:t>54</a:t>
            </a:fld>
            <a:endParaRPr kern="0">
              <a:latin typeface="Calibri"/>
              <a:cs typeface="Calibri"/>
              <a:sym typeface="Calibri"/>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lstStyle/>
          <a:p>
            <a:r>
              <a:rPr dirty="0"/>
              <a:t>Mutation Analysis </a:t>
            </a:r>
            <a:r>
              <a:rPr lang="en-US" dirty="0"/>
              <a:t>t</a:t>
            </a:r>
            <a:r>
              <a:rPr dirty="0"/>
              <a:t>ests the Tests</a:t>
            </a:r>
          </a:p>
        </p:txBody>
      </p:sp>
      <p:sp>
        <p:nvSpPr>
          <p:cNvPr id="827" name="Idea: What if many (real) bugs could be represented by a single, one-line “mutation” to the program?"/>
          <p:cNvSpPr txBox="1">
            <a:spLocks noGrp="1"/>
          </p:cNvSpPr>
          <p:nvPr>
            <p:ph type="body" idx="1"/>
          </p:nvPr>
        </p:nvSpPr>
        <p:spPr>
          <a:xfrm>
            <a:off x="838200" y="1500160"/>
            <a:ext cx="10515600" cy="4351339"/>
          </a:xfrm>
          <a:prstGeom prst="rect">
            <a:avLst/>
          </a:prstGeom>
        </p:spPr>
        <p:txBody>
          <a:bodyPr/>
          <a:lstStyle/>
          <a:p>
            <a:r>
              <a:t>Idea: What if many (real) bugs could be represented by a single, one-line “mutation” to the program?</a:t>
            </a:r>
          </a:p>
        </p:txBody>
      </p:sp>
      <p:sp>
        <p:nvSpPr>
          <p:cNvPr id="828" name="Slide Number"/>
          <p:cNvSpPr txBox="1">
            <a:spLocks noGrp="1"/>
          </p:cNvSpPr>
          <p:nvPr>
            <p:ph type="sldNum" sz="quarter" idx="2"/>
          </p:nvPr>
        </p:nvSpPr>
        <p:spPr>
          <a:xfrm>
            <a:off x="5335140" y="3084792"/>
            <a:ext cx="341760" cy="3693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fld id="{86CB4B4D-7CA3-9044-876B-883B54F8677D}" type="slidenum">
              <a:rPr kern="0">
                <a:latin typeface="Calibri"/>
                <a:cs typeface="Calibri"/>
                <a:sym typeface="Calibri"/>
              </a:rPr>
              <a:pPr hangingPunct="0"/>
              <a:t>55</a:t>
            </a:fld>
            <a:endParaRPr kern="0">
              <a:latin typeface="Calibri"/>
              <a:cs typeface="Calibri"/>
              <a:sym typeface="Calibri"/>
            </a:endParaRPr>
          </a:p>
        </p:txBody>
      </p:sp>
      <p:sp>
        <p:nvSpPr>
          <p:cNvPr id="829" name="public contains(location: PlayerLocation): boolean {…"/>
          <p:cNvSpPr txBox="1"/>
          <p:nvPr/>
        </p:nvSpPr>
        <p:spPr>
          <a:xfrm>
            <a:off x="2594049" y="2419173"/>
            <a:ext cx="7165744" cy="1754326"/>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spAutoFit/>
          </a:bodyPr>
          <a:lstStyle/>
          <a:p>
            <a:pPr defTabSz="457200" hangingPunct="0">
              <a:defRPr sz="2700">
                <a:solidFill>
                  <a:srgbClr val="272727"/>
                </a:solidFill>
                <a:latin typeface="Courier"/>
                <a:ea typeface="Courier"/>
                <a:cs typeface="Courier"/>
                <a:sym typeface="Courier"/>
              </a:defRPr>
            </a:pPr>
            <a:r>
              <a:rPr sz="1350" kern="0">
                <a:solidFill>
                  <a:srgbClr val="011480"/>
                </a:solidFill>
                <a:latin typeface="Courier"/>
                <a:sym typeface="Courier"/>
              </a:rPr>
              <a:t>public </a:t>
            </a:r>
            <a:r>
              <a:rPr sz="1350" kern="0">
                <a:solidFill>
                  <a:srgbClr val="7A7A43"/>
                </a:solidFill>
                <a:latin typeface="Courier"/>
                <a:sym typeface="Courier"/>
              </a:rPr>
              <a:t>contains</a:t>
            </a:r>
            <a:r>
              <a:rPr sz="1350" kern="0">
                <a:solidFill>
                  <a:srgbClr val="272727"/>
                </a:solidFill>
                <a:latin typeface="Courier"/>
                <a:sym typeface="Courier"/>
              </a:rPr>
              <a:t>(location: PlayerLocation): </a:t>
            </a:r>
            <a:r>
              <a:rPr sz="1350" kern="0">
                <a:solidFill>
                  <a:srgbClr val="011480"/>
                </a:solidFill>
                <a:latin typeface="Courier"/>
                <a:sym typeface="Courier"/>
              </a:rPr>
              <a:t>boolean </a:t>
            </a:r>
            <a:r>
              <a:rPr sz="1350" kern="0">
                <a:solidFill>
                  <a:srgbClr val="272727"/>
                </a:solidFill>
                <a:latin typeface="Courier"/>
                <a:sym typeface="Courier"/>
              </a:rPr>
              <a:t>{</a:t>
            </a:r>
          </a:p>
          <a:p>
            <a:pPr defTabSz="457200" hangingPunct="0">
              <a:defRPr sz="2700">
                <a:solidFill>
                  <a:srgbClr val="011480"/>
                </a:solidFill>
                <a:latin typeface="Courier"/>
                <a:ea typeface="Courier"/>
                <a:cs typeface="Courier"/>
                <a:sym typeface="Courier"/>
              </a:defRPr>
            </a:pPr>
            <a:r>
              <a:rPr sz="1350" kern="0">
                <a:solidFill>
                  <a:srgbClr val="272727"/>
                </a:solidFill>
                <a:latin typeface="Courier"/>
                <a:sym typeface="Courier"/>
              </a:rPr>
              <a:t>  </a:t>
            </a:r>
            <a:r>
              <a:rPr sz="1350" kern="0">
                <a:solidFill>
                  <a:srgbClr val="011480"/>
                </a:solidFill>
                <a:latin typeface="Courier"/>
                <a:sym typeface="Courier"/>
              </a:rPr>
              <a:t>return </a:t>
            </a:r>
            <a:r>
              <a:rPr sz="1350" kern="0">
                <a:solidFill>
                  <a:srgbClr val="272727"/>
                </a:solidFill>
                <a:latin typeface="Courier"/>
                <a:sym typeface="Courier"/>
              </a:rPr>
              <a:t>(</a:t>
            </a:r>
          </a:p>
          <a:p>
            <a:pPr defTabSz="457200" hangingPunct="0">
              <a:defRPr sz="2700" i="1">
                <a:solidFill>
                  <a:srgbClr val="66187A"/>
                </a:solidFill>
                <a:latin typeface="Courier"/>
                <a:ea typeface="Courier"/>
                <a:cs typeface="Courier"/>
                <a:sym typeface="Courier"/>
              </a:defRPr>
            </a:pPr>
            <a:r>
              <a:rPr sz="1350" kern="0">
                <a:solidFill>
                  <a:srgbClr val="272727"/>
                </a:solidFill>
                <a:latin typeface="Courier"/>
                <a:sym typeface="Courier"/>
              </a:rPr>
              <a:t>    location.x + </a:t>
            </a:r>
            <a:r>
              <a:rPr sz="1350" i="1" kern="0">
                <a:solidFill>
                  <a:srgbClr val="66187A"/>
                </a:solidFill>
                <a:latin typeface="Courier"/>
                <a:sym typeface="Courier"/>
              </a:rPr>
              <a:t>PLAYER_SPRITE_WIDTH </a:t>
            </a:r>
            <a:r>
              <a:rPr sz="1350" kern="0">
                <a:solidFill>
                  <a:srgbClr val="272727"/>
                </a:solidFill>
                <a:latin typeface="Courier"/>
                <a:sym typeface="Courier"/>
              </a:rPr>
              <a:t>/ </a:t>
            </a:r>
            <a:r>
              <a:rPr sz="1350" kern="0">
                <a:solidFill>
                  <a:srgbClr val="0073E6"/>
                </a:solidFill>
                <a:latin typeface="Courier"/>
                <a:sym typeface="Courier"/>
              </a:rPr>
              <a:t>2 </a:t>
            </a:r>
            <a:r>
              <a:rPr sz="1350" kern="0">
                <a:solidFill>
                  <a:srgbClr val="272727"/>
                </a:solidFill>
                <a:latin typeface="Courier"/>
                <a:sym typeface="Courier"/>
              </a:rPr>
              <a:t>&gt;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_x </a:t>
            </a:r>
            <a:r>
              <a:rPr sz="1350" kern="0">
                <a:solidFill>
                  <a:srgbClr val="272727"/>
                </a:solidFill>
                <a:latin typeface="Courier"/>
                <a:sym typeface="Courier"/>
              </a:rPr>
              <a:t>&amp;&amp;</a:t>
            </a:r>
          </a:p>
          <a:p>
            <a:pPr defTabSz="457200" hangingPunct="0">
              <a:defRPr sz="2700">
                <a:solidFill>
                  <a:srgbClr val="66187A"/>
                </a:solidFill>
                <a:latin typeface="Courier"/>
                <a:ea typeface="Courier"/>
                <a:cs typeface="Courier"/>
                <a:sym typeface="Courier"/>
              </a:defRPr>
            </a:pPr>
            <a:r>
              <a:rPr sz="1350" kern="0">
                <a:solidFill>
                  <a:srgbClr val="272727"/>
                </a:solidFill>
                <a:latin typeface="Courier"/>
                <a:sym typeface="Courier"/>
              </a:rPr>
              <a:t>    location.x - </a:t>
            </a:r>
            <a:r>
              <a:rPr sz="1350" i="1" kern="0">
                <a:solidFill>
                  <a:srgbClr val="66187A"/>
                </a:solidFill>
                <a:latin typeface="Courier"/>
                <a:sym typeface="Courier"/>
              </a:rPr>
              <a:t>PLAYER_SPRITE_WIDTH </a:t>
            </a:r>
            <a:r>
              <a:rPr sz="1350" kern="0">
                <a:solidFill>
                  <a:srgbClr val="272727"/>
                </a:solidFill>
                <a:latin typeface="Courier"/>
                <a:sym typeface="Courier"/>
              </a:rPr>
              <a:t>/ </a:t>
            </a:r>
            <a:r>
              <a:rPr sz="1350" kern="0">
                <a:solidFill>
                  <a:srgbClr val="0073E6"/>
                </a:solidFill>
                <a:latin typeface="Courier"/>
                <a:sym typeface="Courier"/>
              </a:rPr>
              <a:t>2 </a:t>
            </a:r>
            <a:r>
              <a:rPr sz="1350" kern="0">
                <a:solidFill>
                  <a:srgbClr val="272727"/>
                </a:solidFill>
                <a:latin typeface="Courier"/>
                <a:sym typeface="Courier"/>
              </a:rPr>
              <a:t>&lt;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_x </a:t>
            </a:r>
            <a:r>
              <a:rPr sz="1350" kern="0">
                <a:solidFill>
                  <a:srgbClr val="272727"/>
                </a:solidFill>
                <a:latin typeface="Courier"/>
                <a:sym typeface="Courier"/>
              </a:rPr>
              <a: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_width </a:t>
            </a:r>
            <a:r>
              <a:rPr sz="1350" kern="0">
                <a:solidFill>
                  <a:srgbClr val="272727"/>
                </a:solidFill>
                <a:latin typeface="Courier"/>
                <a:sym typeface="Courier"/>
              </a:rPr>
              <a:t>&amp;&amp;</a:t>
            </a:r>
          </a:p>
          <a:p>
            <a:pPr defTabSz="457200" hangingPunct="0">
              <a:defRPr sz="2700" i="1">
                <a:solidFill>
                  <a:srgbClr val="66187A"/>
                </a:solidFill>
                <a:latin typeface="Courier"/>
                <a:ea typeface="Courier"/>
                <a:cs typeface="Courier"/>
                <a:sym typeface="Courier"/>
              </a:defRPr>
            </a:pPr>
            <a:r>
              <a:rPr sz="1350" kern="0">
                <a:solidFill>
                  <a:srgbClr val="272727"/>
                </a:solidFill>
                <a:latin typeface="Courier"/>
                <a:sym typeface="Courier"/>
              </a:rPr>
              <a:t>    location.y + </a:t>
            </a:r>
            <a:r>
              <a:rPr sz="1350" i="1" kern="0">
                <a:solidFill>
                  <a:srgbClr val="66187A"/>
                </a:solidFill>
                <a:latin typeface="Courier"/>
                <a:sym typeface="Courier"/>
              </a:rPr>
              <a:t>PLAYER_SPRITE_HEIGHT </a:t>
            </a:r>
            <a:r>
              <a:rPr sz="1350" kern="0">
                <a:solidFill>
                  <a:srgbClr val="272727"/>
                </a:solidFill>
                <a:latin typeface="Courier"/>
                <a:sym typeface="Courier"/>
              </a:rPr>
              <a:t>/ </a:t>
            </a:r>
            <a:r>
              <a:rPr sz="1350" kern="0">
                <a:solidFill>
                  <a:srgbClr val="0073E6"/>
                </a:solidFill>
                <a:latin typeface="Courier"/>
                <a:sym typeface="Courier"/>
              </a:rPr>
              <a:t>2 </a:t>
            </a:r>
            <a:r>
              <a:rPr sz="1350" kern="0">
                <a:solidFill>
                  <a:srgbClr val="272727"/>
                </a:solidFill>
                <a:latin typeface="Courier"/>
                <a:sym typeface="Courier"/>
              </a:rPr>
              <a:t>&gt;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_y </a:t>
            </a:r>
            <a:r>
              <a:rPr sz="1350" kern="0">
                <a:solidFill>
                  <a:srgbClr val="272727"/>
                </a:solidFill>
                <a:latin typeface="Courier"/>
                <a:sym typeface="Courier"/>
              </a:rPr>
              <a:t>&amp;&amp;</a:t>
            </a:r>
          </a:p>
          <a:p>
            <a:pPr defTabSz="457200" hangingPunct="0">
              <a:defRPr sz="2700">
                <a:solidFill>
                  <a:srgbClr val="66187A"/>
                </a:solidFill>
                <a:latin typeface="Courier"/>
                <a:ea typeface="Courier"/>
                <a:cs typeface="Courier"/>
                <a:sym typeface="Courier"/>
              </a:defRPr>
            </a:pPr>
            <a:r>
              <a:rPr sz="1350" kern="0">
                <a:solidFill>
                  <a:srgbClr val="272727"/>
                </a:solidFill>
                <a:latin typeface="Courier"/>
                <a:sym typeface="Courier"/>
              </a:rPr>
              <a:t>    location.y - </a:t>
            </a:r>
            <a:r>
              <a:rPr sz="1350" i="1" kern="0">
                <a:solidFill>
                  <a:srgbClr val="66187A"/>
                </a:solidFill>
                <a:latin typeface="Courier"/>
                <a:sym typeface="Courier"/>
              </a:rPr>
              <a:t>PLAYER_SPRITE_HEIGHT </a:t>
            </a:r>
            <a:r>
              <a:rPr sz="1350" kern="0">
                <a:solidFill>
                  <a:srgbClr val="272727"/>
                </a:solidFill>
                <a:latin typeface="Courier"/>
                <a:sym typeface="Courier"/>
              </a:rPr>
              <a:t>/ </a:t>
            </a:r>
            <a:r>
              <a:rPr sz="1350" kern="0">
                <a:solidFill>
                  <a:srgbClr val="0073E6"/>
                </a:solidFill>
                <a:latin typeface="Courier"/>
                <a:sym typeface="Courier"/>
              </a:rPr>
              <a:t>2 </a:t>
            </a:r>
            <a:r>
              <a:rPr sz="1350" kern="0">
                <a:solidFill>
                  <a:srgbClr val="272727"/>
                </a:solidFill>
                <a:latin typeface="Courier"/>
                <a:sym typeface="Courier"/>
              </a:rPr>
              <a:t>&lt;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_y </a:t>
            </a:r>
            <a:r>
              <a:rPr sz="1350" kern="0">
                <a:solidFill>
                  <a:srgbClr val="272727"/>
                </a:solidFill>
                <a:latin typeface="Courier"/>
                <a:sym typeface="Courier"/>
              </a:rPr>
              <a: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_height</a:t>
            </a:r>
          </a:p>
          <a:p>
            <a:pPr defTabSz="457200" hangingPunct="0">
              <a:defRPr sz="2700">
                <a:solidFill>
                  <a:srgbClr val="272727"/>
                </a:solidFill>
                <a:latin typeface="Courier"/>
                <a:ea typeface="Courier"/>
                <a:cs typeface="Courier"/>
                <a:sym typeface="Courier"/>
              </a:defRPr>
            </a:pPr>
            <a:r>
              <a:rPr sz="1350" kern="0">
                <a:solidFill>
                  <a:srgbClr val="66187A"/>
                </a:solidFill>
                <a:latin typeface="Courier"/>
                <a:sym typeface="Courier"/>
              </a:rPr>
              <a:t>  </a:t>
            </a:r>
            <a:r>
              <a:rPr sz="1350" kern="0">
                <a:solidFill>
                  <a:srgbClr val="272727"/>
                </a:solidFill>
                <a:latin typeface="Courier"/>
                <a:sym typeface="Courier"/>
              </a:rPr>
              <a:t>);</a:t>
            </a:r>
          </a:p>
          <a:p>
            <a:pPr defTabSz="457200" hangingPunct="0">
              <a:defRPr sz="2700">
                <a:solidFill>
                  <a:srgbClr val="272727"/>
                </a:solidFill>
                <a:latin typeface="Courier"/>
                <a:ea typeface="Courier"/>
                <a:cs typeface="Courier"/>
                <a:sym typeface="Courier"/>
              </a:defRPr>
            </a:pPr>
            <a:r>
              <a:rPr sz="1350" kern="0">
                <a:solidFill>
                  <a:srgbClr val="272727"/>
                </a:solidFill>
                <a:latin typeface="Courier"/>
                <a:sym typeface="Courier"/>
              </a:rPr>
              <a:t>}</a:t>
            </a:r>
          </a:p>
        </p:txBody>
      </p:sp>
      <p:sp>
        <p:nvSpPr>
          <p:cNvPr id="830" name="Correct code for ‘Contains” in IP1"/>
          <p:cNvSpPr txBox="1"/>
          <p:nvPr/>
        </p:nvSpPr>
        <p:spPr>
          <a:xfrm>
            <a:off x="4506567" y="4124790"/>
            <a:ext cx="3315331" cy="36933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spAutoFit/>
          </a:bodyPr>
          <a:lstStyle/>
          <a:p>
            <a:pPr hangingPunct="0"/>
            <a:r>
              <a:rPr kern="0">
                <a:solidFill>
                  <a:srgbClr val="000000"/>
                </a:solidFill>
                <a:latin typeface="Calibri"/>
                <a:cs typeface="Calibri"/>
                <a:sym typeface="Calibri"/>
              </a:rPr>
              <a:t>Correct code for ‘Contains” in IP1</a:t>
            </a:r>
          </a:p>
        </p:txBody>
      </p:sp>
      <p:sp>
        <p:nvSpPr>
          <p:cNvPr id="831" name="public contains(location: PlayerLocation): boolean {…"/>
          <p:cNvSpPr txBox="1"/>
          <p:nvPr/>
        </p:nvSpPr>
        <p:spPr>
          <a:xfrm>
            <a:off x="2594049" y="4717151"/>
            <a:ext cx="7165744" cy="1754326"/>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spAutoFit/>
          </a:bodyPr>
          <a:lstStyle/>
          <a:p>
            <a:pPr defTabSz="457200" hangingPunct="0">
              <a:defRPr sz="2700">
                <a:solidFill>
                  <a:srgbClr val="272727"/>
                </a:solidFill>
                <a:latin typeface="Courier"/>
                <a:ea typeface="Courier"/>
                <a:cs typeface="Courier"/>
                <a:sym typeface="Courier"/>
              </a:defRPr>
            </a:pPr>
            <a:r>
              <a:rPr sz="1350" kern="0">
                <a:solidFill>
                  <a:srgbClr val="011480"/>
                </a:solidFill>
                <a:latin typeface="Courier"/>
                <a:sym typeface="Courier"/>
              </a:rPr>
              <a:t>public </a:t>
            </a:r>
            <a:r>
              <a:rPr sz="1350" kern="0">
                <a:solidFill>
                  <a:srgbClr val="7A7A43"/>
                </a:solidFill>
                <a:latin typeface="Courier"/>
                <a:sym typeface="Courier"/>
              </a:rPr>
              <a:t>contains</a:t>
            </a:r>
            <a:r>
              <a:rPr sz="1350" kern="0">
                <a:solidFill>
                  <a:srgbClr val="272727"/>
                </a:solidFill>
                <a:latin typeface="Courier"/>
                <a:sym typeface="Courier"/>
              </a:rPr>
              <a:t>(location: PlayerLocation): </a:t>
            </a:r>
            <a:r>
              <a:rPr sz="1350" kern="0">
                <a:solidFill>
                  <a:srgbClr val="011480"/>
                </a:solidFill>
                <a:latin typeface="Courier"/>
                <a:sym typeface="Courier"/>
              </a:rPr>
              <a:t>boolean </a:t>
            </a:r>
            <a:r>
              <a:rPr sz="1350" kern="0">
                <a:solidFill>
                  <a:srgbClr val="272727"/>
                </a:solidFill>
                <a:latin typeface="Courier"/>
                <a:sym typeface="Courier"/>
              </a:rPr>
              <a:t>{</a:t>
            </a:r>
          </a:p>
          <a:p>
            <a:pPr defTabSz="457200" hangingPunct="0">
              <a:defRPr sz="2700">
                <a:solidFill>
                  <a:srgbClr val="011480"/>
                </a:solidFill>
                <a:latin typeface="Courier"/>
                <a:ea typeface="Courier"/>
                <a:cs typeface="Courier"/>
                <a:sym typeface="Courier"/>
              </a:defRPr>
            </a:pPr>
            <a:r>
              <a:rPr sz="1350" kern="0">
                <a:solidFill>
                  <a:srgbClr val="272727"/>
                </a:solidFill>
                <a:latin typeface="Courier"/>
                <a:sym typeface="Courier"/>
              </a:rPr>
              <a:t>  </a:t>
            </a:r>
            <a:r>
              <a:rPr sz="1350" kern="0">
                <a:solidFill>
                  <a:srgbClr val="011480"/>
                </a:solidFill>
                <a:latin typeface="Courier"/>
                <a:sym typeface="Courier"/>
              </a:rPr>
              <a:t>return </a:t>
            </a:r>
            <a:r>
              <a:rPr sz="1350" kern="0">
                <a:solidFill>
                  <a:srgbClr val="272727"/>
                </a:solidFill>
                <a:latin typeface="Courier"/>
                <a:sym typeface="Courier"/>
              </a:rPr>
              <a:t>(</a:t>
            </a:r>
          </a:p>
          <a:p>
            <a:pPr defTabSz="457200" hangingPunct="0">
              <a:defRPr sz="2700" i="1">
                <a:solidFill>
                  <a:srgbClr val="66187A"/>
                </a:solidFill>
                <a:latin typeface="Courier"/>
                <a:ea typeface="Courier"/>
                <a:cs typeface="Courier"/>
                <a:sym typeface="Courier"/>
              </a:defRPr>
            </a:pPr>
            <a:r>
              <a:rPr sz="1350" kern="0">
                <a:solidFill>
                  <a:srgbClr val="272727"/>
                </a:solidFill>
                <a:latin typeface="Courier"/>
                <a:sym typeface="Courier"/>
              </a:rPr>
              <a:t>    location.x + </a:t>
            </a:r>
            <a:r>
              <a:rPr sz="1350" i="1" kern="0">
                <a:solidFill>
                  <a:srgbClr val="66187A"/>
                </a:solidFill>
                <a:latin typeface="Courier"/>
                <a:sym typeface="Courier"/>
              </a:rPr>
              <a:t>PLAYER_SPRITE_WIDTH </a:t>
            </a:r>
            <a:r>
              <a:rPr sz="1350" kern="0">
                <a:solidFill>
                  <a:srgbClr val="272727"/>
                </a:solidFill>
                <a:latin typeface="Courier"/>
                <a:sym typeface="Courier"/>
              </a:rPr>
              <a:t>/ </a:t>
            </a:r>
            <a:r>
              <a:rPr sz="1350" kern="0">
                <a:solidFill>
                  <a:srgbClr val="0073E6"/>
                </a:solidFill>
                <a:latin typeface="Courier"/>
                <a:sym typeface="Courier"/>
              </a:rPr>
              <a:t>2 </a:t>
            </a:r>
            <a:r>
              <a:rPr sz="1350" b="1" kern="0">
                <a:solidFill>
                  <a:srgbClr val="272727"/>
                </a:solidFill>
                <a:latin typeface="Courier"/>
                <a:sym typeface="Courier"/>
              </a:rPr>
              <a:t>&lt;</a:t>
            </a:r>
            <a:r>
              <a:rPr sz="1350" kern="0">
                <a:solidFill>
                  <a:srgbClr val="272727"/>
                </a:solidFill>
                <a:latin typeface="Courier"/>
                <a:sym typeface="Courier"/>
              </a:rPr>
              <a: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_x </a:t>
            </a:r>
            <a:r>
              <a:rPr sz="1350" kern="0">
                <a:solidFill>
                  <a:srgbClr val="272727"/>
                </a:solidFill>
                <a:latin typeface="Courier"/>
                <a:sym typeface="Courier"/>
              </a:rPr>
              <a:t>&amp;&amp;</a:t>
            </a:r>
          </a:p>
          <a:p>
            <a:pPr defTabSz="457200" hangingPunct="0">
              <a:defRPr sz="2700">
                <a:solidFill>
                  <a:srgbClr val="66187A"/>
                </a:solidFill>
                <a:latin typeface="Courier"/>
                <a:ea typeface="Courier"/>
                <a:cs typeface="Courier"/>
                <a:sym typeface="Courier"/>
              </a:defRPr>
            </a:pPr>
            <a:r>
              <a:rPr sz="1350" kern="0">
                <a:solidFill>
                  <a:srgbClr val="272727"/>
                </a:solidFill>
                <a:latin typeface="Courier"/>
                <a:sym typeface="Courier"/>
              </a:rPr>
              <a:t>    location.x - </a:t>
            </a:r>
            <a:r>
              <a:rPr sz="1350" i="1" kern="0">
                <a:solidFill>
                  <a:srgbClr val="66187A"/>
                </a:solidFill>
                <a:latin typeface="Courier"/>
                <a:sym typeface="Courier"/>
              </a:rPr>
              <a:t>PLAYER_SPRITE_WIDTH </a:t>
            </a:r>
            <a:r>
              <a:rPr sz="1350" kern="0">
                <a:solidFill>
                  <a:srgbClr val="272727"/>
                </a:solidFill>
                <a:latin typeface="Courier"/>
                <a:sym typeface="Courier"/>
              </a:rPr>
              <a:t>/ </a:t>
            </a:r>
            <a:r>
              <a:rPr sz="1350" kern="0">
                <a:solidFill>
                  <a:srgbClr val="0073E6"/>
                </a:solidFill>
                <a:latin typeface="Courier"/>
                <a:sym typeface="Courier"/>
              </a:rPr>
              <a:t>2 </a:t>
            </a:r>
            <a:r>
              <a:rPr sz="1350" kern="0">
                <a:solidFill>
                  <a:srgbClr val="272727"/>
                </a:solidFill>
                <a:latin typeface="Courier"/>
                <a:sym typeface="Courier"/>
              </a:rPr>
              <a:t>&lt;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_x </a:t>
            </a:r>
            <a:r>
              <a:rPr sz="1350" kern="0">
                <a:solidFill>
                  <a:srgbClr val="272727"/>
                </a:solidFill>
                <a:latin typeface="Courier"/>
                <a:sym typeface="Courier"/>
              </a:rPr>
              <a: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_width </a:t>
            </a:r>
            <a:r>
              <a:rPr sz="1350" kern="0">
                <a:solidFill>
                  <a:srgbClr val="272727"/>
                </a:solidFill>
                <a:latin typeface="Courier"/>
                <a:sym typeface="Courier"/>
              </a:rPr>
              <a:t>&amp;&amp;</a:t>
            </a:r>
          </a:p>
          <a:p>
            <a:pPr defTabSz="457200" hangingPunct="0">
              <a:defRPr sz="2700" i="1">
                <a:solidFill>
                  <a:srgbClr val="66187A"/>
                </a:solidFill>
                <a:latin typeface="Courier"/>
                <a:ea typeface="Courier"/>
                <a:cs typeface="Courier"/>
                <a:sym typeface="Courier"/>
              </a:defRPr>
            </a:pPr>
            <a:r>
              <a:rPr sz="1350" kern="0">
                <a:solidFill>
                  <a:srgbClr val="272727"/>
                </a:solidFill>
                <a:latin typeface="Courier"/>
                <a:sym typeface="Courier"/>
              </a:rPr>
              <a:t>    location.y + </a:t>
            </a:r>
            <a:r>
              <a:rPr sz="1350" i="1" kern="0">
                <a:solidFill>
                  <a:srgbClr val="66187A"/>
                </a:solidFill>
                <a:latin typeface="Courier"/>
                <a:sym typeface="Courier"/>
              </a:rPr>
              <a:t>PLAYER_SPRITE_HEIGHT </a:t>
            </a:r>
            <a:r>
              <a:rPr sz="1350" kern="0">
                <a:solidFill>
                  <a:srgbClr val="272727"/>
                </a:solidFill>
                <a:latin typeface="Courier"/>
                <a:sym typeface="Courier"/>
              </a:rPr>
              <a:t>/ </a:t>
            </a:r>
            <a:r>
              <a:rPr sz="1350" kern="0">
                <a:solidFill>
                  <a:srgbClr val="0073E6"/>
                </a:solidFill>
                <a:latin typeface="Courier"/>
                <a:sym typeface="Courier"/>
              </a:rPr>
              <a:t>2 </a:t>
            </a:r>
            <a:r>
              <a:rPr sz="1350" kern="0">
                <a:solidFill>
                  <a:srgbClr val="272727"/>
                </a:solidFill>
                <a:latin typeface="Courier"/>
                <a:sym typeface="Courier"/>
              </a:rPr>
              <a:t>&gt;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_y </a:t>
            </a:r>
            <a:r>
              <a:rPr sz="1350" kern="0">
                <a:solidFill>
                  <a:srgbClr val="272727"/>
                </a:solidFill>
                <a:latin typeface="Courier"/>
                <a:sym typeface="Courier"/>
              </a:rPr>
              <a:t>&amp;&amp;</a:t>
            </a:r>
          </a:p>
          <a:p>
            <a:pPr defTabSz="457200" hangingPunct="0">
              <a:defRPr sz="2700">
                <a:solidFill>
                  <a:srgbClr val="66187A"/>
                </a:solidFill>
                <a:latin typeface="Courier"/>
                <a:ea typeface="Courier"/>
                <a:cs typeface="Courier"/>
                <a:sym typeface="Courier"/>
              </a:defRPr>
            </a:pPr>
            <a:r>
              <a:rPr sz="1350" kern="0">
                <a:solidFill>
                  <a:srgbClr val="272727"/>
                </a:solidFill>
                <a:latin typeface="Courier"/>
                <a:sym typeface="Courier"/>
              </a:rPr>
              <a:t>    location.y - </a:t>
            </a:r>
            <a:r>
              <a:rPr sz="1350" i="1" kern="0">
                <a:solidFill>
                  <a:srgbClr val="66187A"/>
                </a:solidFill>
                <a:latin typeface="Courier"/>
                <a:sym typeface="Courier"/>
              </a:rPr>
              <a:t>PLAYER_SPRITE_HEIGHT </a:t>
            </a:r>
            <a:r>
              <a:rPr sz="1350" kern="0">
                <a:solidFill>
                  <a:srgbClr val="272727"/>
                </a:solidFill>
                <a:latin typeface="Courier"/>
                <a:sym typeface="Courier"/>
              </a:rPr>
              <a:t>/ </a:t>
            </a:r>
            <a:r>
              <a:rPr sz="1350" kern="0">
                <a:solidFill>
                  <a:srgbClr val="0073E6"/>
                </a:solidFill>
                <a:latin typeface="Courier"/>
                <a:sym typeface="Courier"/>
              </a:rPr>
              <a:t>2 </a:t>
            </a:r>
            <a:r>
              <a:rPr sz="1350" kern="0">
                <a:solidFill>
                  <a:srgbClr val="272727"/>
                </a:solidFill>
                <a:latin typeface="Courier"/>
                <a:sym typeface="Courier"/>
              </a:rPr>
              <a:t>&lt;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_y </a:t>
            </a:r>
            <a:r>
              <a:rPr sz="1350" kern="0">
                <a:solidFill>
                  <a:srgbClr val="272727"/>
                </a:solidFill>
                <a:latin typeface="Courier"/>
                <a:sym typeface="Courier"/>
              </a:rPr>
              <a:t>+ </a:t>
            </a:r>
            <a:r>
              <a:rPr sz="1350" kern="0">
                <a:solidFill>
                  <a:srgbClr val="011480"/>
                </a:solidFill>
                <a:latin typeface="Courier"/>
                <a:sym typeface="Courier"/>
              </a:rPr>
              <a:t>this</a:t>
            </a:r>
            <a:r>
              <a:rPr sz="1350" kern="0">
                <a:solidFill>
                  <a:srgbClr val="272727"/>
                </a:solidFill>
                <a:latin typeface="Courier"/>
                <a:sym typeface="Courier"/>
              </a:rPr>
              <a:t>.</a:t>
            </a:r>
            <a:r>
              <a:rPr sz="1350" kern="0">
                <a:solidFill>
                  <a:srgbClr val="66187A"/>
                </a:solidFill>
                <a:latin typeface="Courier"/>
                <a:sym typeface="Courier"/>
              </a:rPr>
              <a:t>_height</a:t>
            </a:r>
          </a:p>
          <a:p>
            <a:pPr defTabSz="457200" hangingPunct="0">
              <a:defRPr sz="2700">
                <a:solidFill>
                  <a:srgbClr val="272727"/>
                </a:solidFill>
                <a:latin typeface="Courier"/>
                <a:ea typeface="Courier"/>
                <a:cs typeface="Courier"/>
                <a:sym typeface="Courier"/>
              </a:defRPr>
            </a:pPr>
            <a:r>
              <a:rPr sz="1350" kern="0">
                <a:solidFill>
                  <a:srgbClr val="66187A"/>
                </a:solidFill>
                <a:latin typeface="Courier"/>
                <a:sym typeface="Courier"/>
              </a:rPr>
              <a:t>  </a:t>
            </a:r>
            <a:r>
              <a:rPr sz="1350" kern="0">
                <a:solidFill>
                  <a:srgbClr val="272727"/>
                </a:solidFill>
                <a:latin typeface="Courier"/>
                <a:sym typeface="Courier"/>
              </a:rPr>
              <a:t>);</a:t>
            </a:r>
          </a:p>
          <a:p>
            <a:pPr defTabSz="457200" hangingPunct="0">
              <a:defRPr sz="2700">
                <a:solidFill>
                  <a:srgbClr val="272727"/>
                </a:solidFill>
                <a:latin typeface="Courier"/>
                <a:ea typeface="Courier"/>
                <a:cs typeface="Courier"/>
                <a:sym typeface="Courier"/>
              </a:defRPr>
            </a:pPr>
            <a:r>
              <a:rPr sz="1350" kern="0">
                <a:solidFill>
                  <a:srgbClr val="272727"/>
                </a:solidFill>
                <a:latin typeface="Courier"/>
                <a:sym typeface="Courier"/>
              </a:rPr>
              <a:t>}</a:t>
            </a:r>
          </a:p>
        </p:txBody>
      </p:sp>
      <p:sp>
        <p:nvSpPr>
          <p:cNvPr id="832" name="Mutated (and buggy) code for ‘Contains” in IP1"/>
          <p:cNvSpPr txBox="1"/>
          <p:nvPr/>
        </p:nvSpPr>
        <p:spPr>
          <a:xfrm>
            <a:off x="3870773" y="6473475"/>
            <a:ext cx="4607352" cy="36933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spAutoFit/>
          </a:bodyPr>
          <a:lstStyle/>
          <a:p>
            <a:pPr hangingPunct="0"/>
            <a:r>
              <a:rPr kern="0">
                <a:solidFill>
                  <a:srgbClr val="000000"/>
                </a:solidFill>
                <a:latin typeface="Calibri"/>
                <a:cs typeface="Calibri"/>
                <a:sym typeface="Calibri"/>
              </a:rPr>
              <a:t>Mutated (and buggy) code for ‘Contains” in IP1</a:t>
            </a:r>
          </a:p>
        </p:txBody>
      </p:sp>
      <p:sp>
        <p:nvSpPr>
          <p:cNvPr id="833" name="Rectangle"/>
          <p:cNvSpPr/>
          <p:nvPr/>
        </p:nvSpPr>
        <p:spPr>
          <a:xfrm>
            <a:off x="6782324" y="5164428"/>
            <a:ext cx="289921" cy="263238"/>
          </a:xfrm>
          <a:prstGeom prst="rect">
            <a:avLst/>
          </a:prstGeom>
          <a:ln w="114300">
            <a:solidFill>
              <a:srgbClr val="F14C0E"/>
            </a:solidFill>
            <a:miter/>
          </a:ln>
        </p:spPr>
        <p:txBody>
          <a:bodyPr tIns="45720" bIns="45720" anchor="ctr"/>
          <a:lstStyle/>
          <a:p>
            <a:pPr hangingPunct="0"/>
            <a:endParaRPr kern="0">
              <a:solidFill>
                <a:srgbClr val="000000"/>
              </a:solidFill>
              <a:latin typeface="Calibri"/>
              <a:cs typeface="Calibri"/>
              <a:sym typeface="Calibri"/>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Mutation Report Shows Undetected Mutants"/>
          <p:cNvSpPr txBox="1">
            <a:spLocks noGrp="1"/>
          </p:cNvSpPr>
          <p:nvPr>
            <p:ph type="title"/>
          </p:nvPr>
        </p:nvSpPr>
        <p:spPr>
          <a:prstGeom prst="rect">
            <a:avLst/>
          </a:prstGeom>
        </p:spPr>
        <p:txBody>
          <a:bodyPr/>
          <a:lstStyle/>
          <a:p>
            <a:r>
              <a:t>Mutation Report Shows Undetected Mutants</a:t>
            </a:r>
          </a:p>
        </p:txBody>
      </p:sp>
      <p:sp>
        <p:nvSpPr>
          <p:cNvPr id="842" name="Mutants “detected” are bugs that are found…"/>
          <p:cNvSpPr txBox="1">
            <a:spLocks noGrp="1"/>
          </p:cNvSpPr>
          <p:nvPr>
            <p:ph type="body" idx="1"/>
          </p:nvPr>
        </p:nvSpPr>
        <p:spPr>
          <a:prstGeom prst="rect">
            <a:avLst/>
          </a:prstGeom>
        </p:spPr>
        <p:txBody>
          <a:bodyPr/>
          <a:lstStyle/>
          <a:p>
            <a:r>
              <a:rPr dirty="0"/>
              <a:t>Mutants “detected” are bugs that are found</a:t>
            </a:r>
          </a:p>
          <a:p>
            <a:r>
              <a:rPr dirty="0"/>
              <a:t>Mutants “undetected” might be bugs, or could be equivalent to original program (requires a human to tell)</a:t>
            </a:r>
          </a:p>
        </p:txBody>
      </p:sp>
      <p:sp>
        <p:nvSpPr>
          <p:cNvPr id="843" name="Slide Number"/>
          <p:cNvSpPr txBox="1">
            <a:spLocks noGrp="1"/>
          </p:cNvSpPr>
          <p:nvPr>
            <p:ph type="sldNum" sz="quarter" idx="2"/>
          </p:nvPr>
        </p:nvSpPr>
        <p:spPr>
          <a:xfrm>
            <a:off x="10999216" y="6354248"/>
            <a:ext cx="354584" cy="3693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56</a:t>
            </a:fld>
            <a:endParaRPr/>
          </a:p>
        </p:txBody>
      </p:sp>
      <p:pic>
        <p:nvPicPr>
          <p:cNvPr id="844" name="Image" descr="Image"/>
          <p:cNvPicPr>
            <a:picLocks noChangeAspect="1"/>
          </p:cNvPicPr>
          <p:nvPr/>
        </p:nvPicPr>
        <p:blipFill>
          <a:blip r:embed="rId3"/>
          <a:stretch>
            <a:fillRect/>
          </a:stretch>
        </p:blipFill>
        <p:spPr>
          <a:xfrm>
            <a:off x="5317533" y="5371228"/>
            <a:ext cx="5441951" cy="1327151"/>
          </a:xfrm>
          <a:prstGeom prst="rect">
            <a:avLst/>
          </a:prstGeom>
          <a:ln w="12700">
            <a:miter lim="400000"/>
          </a:ln>
        </p:spPr>
      </p:pic>
      <p:pic>
        <p:nvPicPr>
          <p:cNvPr id="845" name="Image" descr="Image"/>
          <p:cNvPicPr>
            <a:picLocks noChangeAspect="1"/>
          </p:cNvPicPr>
          <p:nvPr/>
        </p:nvPicPr>
        <p:blipFill>
          <a:blip r:embed="rId4"/>
          <a:stretch>
            <a:fillRect/>
          </a:stretch>
        </p:blipFill>
        <p:spPr>
          <a:xfrm>
            <a:off x="876623" y="3267026"/>
            <a:ext cx="7810501" cy="2171701"/>
          </a:xfrm>
          <a:prstGeom prst="rect">
            <a:avLst/>
          </a:prstGeom>
          <a:ln w="12700">
            <a:miter lim="400000"/>
          </a:ln>
        </p:spPr>
      </p:pic>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2761702" y="5852447"/>
            <a:ext cx="7742902" cy="1325563"/>
          </a:xfrm>
          <a:prstGeom prst="rect">
            <a:avLst/>
          </a:prstGeom>
        </p:spPr>
        <p:txBody>
          <a:bodyPr anchor="b">
            <a:normAutofit fontScale="62500" lnSpcReduction="20000"/>
          </a:bodyPr>
          <a:lstStyle>
            <a:lvl1pPr marL="0" indent="0" defTabSz="1792223">
              <a:spcBef>
                <a:spcPts val="1900"/>
              </a:spcBef>
              <a:buSzTx/>
              <a:buNone/>
              <a:defRPr sz="3528" i="1"/>
            </a:lvl1pPr>
            <a:lvl2pPr marL="896111" indent="-448055" defTabSz="1792223">
              <a:spcBef>
                <a:spcPts val="900"/>
              </a:spcBef>
              <a:defRPr sz="3528"/>
            </a:lvl2pPr>
          </a:lstStyle>
          <a:p>
            <a:r>
              <a:t>From SoftEng @ Google Chapter 11</a:t>
            </a:r>
          </a:p>
          <a:p>
            <a:pPr lvl="1"/>
            <a:r>
              <a:t>https://learning.oreilly.com/library/view/software-engineering-at/9781492082781/ch11.html#testing_overview</a:t>
            </a:r>
            <a:endParaRPr sz="2352"/>
          </a:p>
        </p:txBody>
      </p:sp>
      <p:sp>
        <p:nvSpPr>
          <p:cNvPr id="239" name="Title 1"/>
          <p:cNvSpPr txBox="1">
            <a:spLocks noGrp="1"/>
          </p:cNvSpPr>
          <p:nvPr>
            <p:ph type="title"/>
          </p:nvPr>
        </p:nvSpPr>
        <p:spPr>
          <a:prstGeom prst="rect">
            <a:avLst/>
          </a:prstGeom>
        </p:spPr>
        <p:txBody>
          <a:bodyPr>
            <a:noAutofit/>
          </a:bodyPr>
          <a:lstStyle>
            <a:lvl1pPr>
              <a:defRPr sz="7200"/>
            </a:lvl1pPr>
          </a:lstStyle>
          <a:p>
            <a:r>
              <a:rPr sz="4400" dirty="0"/>
              <a:t>Testing Distribution (How much of each kind of testing we should do?)</a:t>
            </a:r>
          </a:p>
        </p:txBody>
      </p:sp>
      <p:sp>
        <p:nvSpPr>
          <p:cNvPr id="240" name="Slide Number Placeholder 3"/>
          <p:cNvSpPr txBox="1">
            <a:spLocks noGrp="1"/>
          </p:cNvSpPr>
          <p:nvPr>
            <p:ph type="sldNum" sz="quarter" idx="2"/>
          </p:nvPr>
        </p:nvSpPr>
        <p:spPr>
          <a:xfrm>
            <a:off x="11178768" y="6417935"/>
            <a:ext cx="175032" cy="24195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32500" lnSpcReduction="20000"/>
          </a:bodyPr>
          <a:lstStyle>
            <a:lvl1pPr>
              <a:spcBef>
                <a:spcPts val="600"/>
              </a:spcBef>
            </a:lvl1pPr>
          </a:lstStyle>
          <a:p>
            <a:fld id="{86CB4B4D-7CA3-9044-876B-883B54F8677D}" type="slidenum">
              <a:t>57</a:t>
            </a:fld>
            <a:endParaRPr/>
          </a:p>
        </p:txBody>
      </p:sp>
      <p:pic>
        <p:nvPicPr>
          <p:cNvPr id="241" name="Picture 5" descr="Picture 5"/>
          <p:cNvPicPr>
            <a:picLocks noChangeAspect="1"/>
          </p:cNvPicPr>
          <p:nvPr/>
        </p:nvPicPr>
        <p:blipFill>
          <a:blip r:embed="rId3"/>
          <a:stretch>
            <a:fillRect/>
          </a:stretch>
        </p:blipFill>
        <p:spPr>
          <a:xfrm>
            <a:off x="1984435" y="1870894"/>
            <a:ext cx="2809499" cy="3684589"/>
          </a:xfrm>
          <a:prstGeom prst="rect">
            <a:avLst/>
          </a:prstGeom>
          <a:ln w="12700">
            <a:miter lim="400000"/>
          </a:ln>
        </p:spPr>
      </p:pic>
      <p:grpSp>
        <p:nvGrpSpPr>
          <p:cNvPr id="2" name="Group 1">
            <a:extLst>
              <a:ext uri="{FF2B5EF4-FFF2-40B4-BE49-F238E27FC236}">
                <a16:creationId xmlns:a16="http://schemas.microsoft.com/office/drawing/2014/main" id="{3981E7DA-9D41-A7E1-E506-BE8F3D1294FA}"/>
              </a:ext>
            </a:extLst>
          </p:cNvPr>
          <p:cNvGrpSpPr/>
          <p:nvPr/>
        </p:nvGrpSpPr>
        <p:grpSpPr>
          <a:xfrm>
            <a:off x="5720918" y="2046365"/>
            <a:ext cx="4261283" cy="3657601"/>
            <a:chOff x="11441835" y="4092730"/>
            <a:chExt cx="8522565" cy="7315201"/>
          </a:xfrm>
        </p:grpSpPr>
        <p:pic>
          <p:nvPicPr>
            <p:cNvPr id="242" name="Picture 7" descr="Picture 7"/>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243" name="TextBox 9"/>
            <p:cNvSpPr txBox="1"/>
            <p:nvPr/>
          </p:nvSpPr>
          <p:spPr>
            <a:xfrm>
              <a:off x="17929920" y="4727694"/>
              <a:ext cx="1513876" cy="73866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spAutoFit/>
            </a:bodyPr>
            <a:lstStyle/>
            <a:p>
              <a:pPr algn="ctr">
                <a:defRPr>
                  <a:latin typeface="Chalkboard SE Regular"/>
                  <a:ea typeface="Chalkboard SE Regular"/>
                  <a:cs typeface="Chalkboard SE Regular"/>
                  <a:sym typeface="Chalkboard SE Regular"/>
                </a:defRPr>
              </a:pPr>
              <a:r>
                <a:rPr sz="900" dirty="0"/>
                <a:t>Pyramid</a:t>
              </a:r>
            </a:p>
            <a:p>
              <a:pPr algn="ctr">
                <a:defRPr>
                  <a:latin typeface="Chalkboard SE Regular"/>
                  <a:ea typeface="Chalkboard SE Regular"/>
                  <a:cs typeface="Chalkboard SE Regular"/>
                  <a:sym typeface="Chalkboard SE Regular"/>
                </a:defRPr>
              </a:pPr>
              <a:r>
                <a:rPr sz="900"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Freeform 26"/>
          <p:cNvSpPr/>
          <p:nvPr/>
        </p:nvSpPr>
        <p:spPr>
          <a:xfrm>
            <a:off x="1445342" y="1548581"/>
            <a:ext cx="2798484" cy="3396882"/>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45720" bIns="45720" anchor="ctr"/>
          <a:lstStyle/>
          <a:p>
            <a:pPr algn="ctr">
              <a:defRPr>
                <a:solidFill>
                  <a:srgbClr val="FFFFFF"/>
                </a:solidFill>
              </a:defRPr>
            </a:pPr>
            <a:endParaRPr sz="900"/>
          </a:p>
        </p:txBody>
      </p:sp>
      <p:sp>
        <p:nvSpPr>
          <p:cNvPr id="290" name="Freeform 23"/>
          <p:cNvSpPr/>
          <p:nvPr/>
        </p:nvSpPr>
        <p:spPr>
          <a:xfrm>
            <a:off x="3126658" y="3791908"/>
            <a:ext cx="5117691" cy="2903861"/>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45720" bIns="45720" anchor="ctr"/>
          <a:lstStyle/>
          <a:p>
            <a:pPr algn="ctr">
              <a:defRPr>
                <a:solidFill>
                  <a:srgbClr val="FFFFFF"/>
                </a:solidFill>
              </a:defRPr>
            </a:pPr>
            <a:endParaRPr sz="900"/>
          </a:p>
        </p:txBody>
      </p:sp>
      <p:grpSp>
        <p:nvGrpSpPr>
          <p:cNvPr id="293" name="Freeform 21"/>
          <p:cNvGrpSpPr/>
          <p:nvPr/>
        </p:nvGrpSpPr>
        <p:grpSpPr>
          <a:xfrm>
            <a:off x="7013476" y="1533832"/>
            <a:ext cx="4888473" cy="3510117"/>
            <a:chOff x="-1" y="0"/>
            <a:chExt cx="9776943" cy="7020232"/>
          </a:xfrm>
        </p:grpSpPr>
        <p:sp>
          <p:nvSpPr>
            <p:cNvPr id="291"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45720" tIns="45720" rIns="45720" bIns="45720" numCol="1" anchor="ctr">
              <a:noAutofit/>
            </a:bodyPr>
            <a:lstStyle/>
            <a:p>
              <a:pPr algn="ctr">
                <a:defRPr>
                  <a:solidFill>
                    <a:srgbClr val="FFFFFF"/>
                  </a:solidFill>
                </a:defRPr>
              </a:pPr>
              <a:endParaRPr sz="900"/>
            </a:p>
          </p:txBody>
        </p:sp>
        <p:sp>
          <p:nvSpPr>
            <p:cNvPr id="292" name="Mo"/>
            <p:cNvSpPr txBox="1"/>
            <p:nvPr/>
          </p:nvSpPr>
          <p:spPr>
            <a:xfrm>
              <a:off x="104141" y="3279283"/>
              <a:ext cx="9568661" cy="46166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a:solidFill>
                    <a:srgbClr val="FFFFFF"/>
                  </a:solidFill>
                </a:defRPr>
              </a:lvl1pPr>
            </a:lstStyle>
            <a:p>
              <a:r>
                <a:rPr sz="900"/>
                <a:t>Mo</a:t>
              </a:r>
            </a:p>
          </p:txBody>
        </p:sp>
      </p:grpSp>
      <p:sp>
        <p:nvSpPr>
          <p:cNvPr id="294" name="Title 1"/>
          <p:cNvSpPr txBox="1">
            <a:spLocks noGrp="1"/>
          </p:cNvSpPr>
          <p:nvPr>
            <p:ph type="title"/>
          </p:nvPr>
        </p:nvSpPr>
        <p:spPr>
          <a:xfrm>
            <a:off x="838200" y="0"/>
            <a:ext cx="10515600" cy="1325563"/>
          </a:xfrm>
          <a:prstGeom prst="rect">
            <a:avLst/>
          </a:prstGeom>
        </p:spPr>
        <p:txBody>
          <a:bodyPr/>
          <a:lstStyle/>
          <a:p>
            <a:r>
              <a:rPr dirty="0"/>
              <a:t>What are Test Doubles?</a:t>
            </a:r>
          </a:p>
        </p:txBody>
      </p:sp>
      <p:sp>
        <p:nvSpPr>
          <p:cNvPr id="295" name="Slide Number Placeholder 2"/>
          <p:cNvSpPr txBox="1">
            <a:spLocks noGrp="1"/>
          </p:cNvSpPr>
          <p:nvPr>
            <p:ph type="sldNum" sz="quarter" idx="2"/>
          </p:nvPr>
        </p:nvSpPr>
        <p:spPr>
          <a:xfrm>
            <a:off x="11010628" y="6354248"/>
            <a:ext cx="343172" cy="3693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grpSp>
        <p:nvGrpSpPr>
          <p:cNvPr id="300" name="Cloud 3"/>
          <p:cNvGrpSpPr/>
          <p:nvPr/>
        </p:nvGrpSpPr>
        <p:grpSpPr>
          <a:xfrm>
            <a:off x="7694209" y="1825742"/>
            <a:ext cx="2350566" cy="1832355"/>
            <a:chOff x="0" y="-1"/>
            <a:chExt cx="4701131" cy="3664708"/>
          </a:xfrm>
        </p:grpSpPr>
        <p:grpSp>
          <p:nvGrpSpPr>
            <p:cNvPr id="298" name="Group"/>
            <p:cNvGrpSpPr/>
            <p:nvPr/>
          </p:nvGrpSpPr>
          <p:grpSpPr>
            <a:xfrm>
              <a:off x="0" y="-1"/>
              <a:ext cx="4701131" cy="3664708"/>
              <a:chOff x="0" y="0"/>
              <a:chExt cx="4701130" cy="3664706"/>
            </a:xfrm>
          </p:grpSpPr>
          <p:sp>
            <p:nvSpPr>
              <p:cNvPr id="296"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defRPr>
                    <a:solidFill>
                      <a:srgbClr val="FFFFFF"/>
                    </a:solidFill>
                  </a:defRPr>
                </a:pPr>
                <a:endParaRPr sz="900"/>
              </a:p>
            </p:txBody>
          </p:sp>
          <p:sp>
            <p:nvSpPr>
              <p:cNvPr id="297"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45720" tIns="45720" rIns="45720" bIns="45720" numCol="1" anchor="ctr">
                <a:noAutofit/>
              </a:bodyPr>
              <a:lstStyle/>
              <a:p>
                <a:pPr>
                  <a:defRPr>
                    <a:solidFill>
                      <a:srgbClr val="FFFFFF"/>
                    </a:solidFill>
                  </a:defRPr>
                </a:pPr>
                <a:endParaRPr sz="900"/>
              </a:p>
            </p:txBody>
          </p:sp>
        </p:grpSp>
        <p:sp>
          <p:nvSpPr>
            <p:cNvPr id="299" name="Network…"/>
            <p:cNvSpPr txBox="1"/>
            <p:nvPr/>
          </p:nvSpPr>
          <p:spPr>
            <a:xfrm>
              <a:off x="755190" y="531909"/>
              <a:ext cx="2858625" cy="240065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p>
              <a:pPr>
                <a:defRPr sz="4800"/>
              </a:pPr>
              <a:r>
                <a:rPr sz="2400"/>
                <a:t>Network</a:t>
              </a:r>
              <a:endParaRPr sz="2400">
                <a:solidFill>
                  <a:srgbClr val="FFFFFF"/>
                </a:solidFill>
              </a:endParaRPr>
            </a:p>
            <a:p>
              <a:pPr>
                <a:defRPr sz="4800"/>
              </a:pPr>
              <a:r>
                <a:rPr sz="2400"/>
                <a:t>Resources</a:t>
              </a:r>
            </a:p>
          </p:txBody>
        </p:sp>
      </p:grpSp>
      <p:grpSp>
        <p:nvGrpSpPr>
          <p:cNvPr id="306" name="Can 4"/>
          <p:cNvGrpSpPr/>
          <p:nvPr/>
        </p:nvGrpSpPr>
        <p:grpSpPr>
          <a:xfrm>
            <a:off x="4719483" y="4106607"/>
            <a:ext cx="1828801" cy="2432306"/>
            <a:chOff x="0" y="-1"/>
            <a:chExt cx="3657600" cy="4864610"/>
          </a:xfrm>
        </p:grpSpPr>
        <p:grpSp>
          <p:nvGrpSpPr>
            <p:cNvPr id="304" name="Group"/>
            <p:cNvGrpSpPr/>
            <p:nvPr/>
          </p:nvGrpSpPr>
          <p:grpSpPr>
            <a:xfrm>
              <a:off x="0" y="-1"/>
              <a:ext cx="3657600" cy="4864610"/>
              <a:chOff x="0" y="0"/>
              <a:chExt cx="3657600" cy="4864608"/>
            </a:xfrm>
          </p:grpSpPr>
          <p:sp>
            <p:nvSpPr>
              <p:cNvPr id="301"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45720" tIns="45720" rIns="45720" bIns="45720" numCol="1" anchor="ctr">
                <a:noAutofit/>
              </a:bodyPr>
              <a:lstStyle/>
              <a:p>
                <a:pPr>
                  <a:defRPr>
                    <a:solidFill>
                      <a:srgbClr val="FFFFFF"/>
                    </a:solidFill>
                  </a:defRPr>
                </a:pPr>
                <a:endParaRPr sz="900"/>
              </a:p>
            </p:txBody>
          </p:sp>
          <p:sp>
            <p:nvSpPr>
              <p:cNvPr id="302"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45720" tIns="45720" rIns="45720" bIns="45720" numCol="1" anchor="ctr">
                <a:noAutofit/>
              </a:bodyPr>
              <a:lstStyle/>
              <a:p>
                <a:pPr>
                  <a:defRPr>
                    <a:solidFill>
                      <a:srgbClr val="FFFFFF"/>
                    </a:solidFill>
                  </a:defRPr>
                </a:pPr>
                <a:endParaRPr sz="900"/>
              </a:p>
            </p:txBody>
          </p:sp>
          <p:sp>
            <p:nvSpPr>
              <p:cNvPr id="303"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45720" tIns="45720" rIns="45720" bIns="45720" numCol="1" anchor="ctr">
                <a:noAutofit/>
              </a:bodyPr>
              <a:lstStyle/>
              <a:p>
                <a:pPr>
                  <a:defRPr>
                    <a:solidFill>
                      <a:srgbClr val="FFFFFF"/>
                    </a:solidFill>
                  </a:defRPr>
                </a:pPr>
                <a:endParaRPr sz="900"/>
              </a:p>
            </p:txBody>
          </p:sp>
        </p:grpSp>
        <p:sp>
          <p:nvSpPr>
            <p:cNvPr id="305" name="Database"/>
            <p:cNvSpPr txBox="1"/>
            <p:nvPr/>
          </p:nvSpPr>
          <p:spPr>
            <a:xfrm>
              <a:off x="104140" y="2199240"/>
              <a:ext cx="3449322" cy="92333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defRPr sz="4800"/>
              </a:lvl1pPr>
            </a:lstStyle>
            <a:p>
              <a:r>
                <a:rPr sz="2400"/>
                <a:t>   Database</a:t>
              </a:r>
            </a:p>
          </p:txBody>
        </p:sp>
      </p:grpSp>
      <p:grpSp>
        <p:nvGrpSpPr>
          <p:cNvPr id="309" name="Rounded Rectangle 5"/>
          <p:cNvGrpSpPr/>
          <p:nvPr/>
        </p:nvGrpSpPr>
        <p:grpSpPr>
          <a:xfrm>
            <a:off x="4719483" y="1819836"/>
            <a:ext cx="1828801" cy="1828801"/>
            <a:chOff x="0" y="0"/>
            <a:chExt cx="3657600" cy="3657600"/>
          </a:xfrm>
        </p:grpSpPr>
        <p:sp>
          <p:nvSpPr>
            <p:cNvPr id="307"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ctr">
                <a:defRPr>
                  <a:solidFill>
                    <a:srgbClr val="FFFFFF"/>
                  </a:solidFill>
                </a:defRPr>
              </a:pPr>
              <a:endParaRPr sz="900"/>
            </a:p>
          </p:txBody>
        </p:sp>
        <p:sp>
          <p:nvSpPr>
            <p:cNvPr id="308" name="Business Logic"/>
            <p:cNvSpPr txBox="1"/>
            <p:nvPr/>
          </p:nvSpPr>
          <p:spPr>
            <a:xfrm>
              <a:off x="282690" y="997803"/>
              <a:ext cx="3092222" cy="1661993"/>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lgn="ctr">
                <a:defRPr sz="4800"/>
              </a:lvl1pPr>
            </a:lstStyle>
            <a:p>
              <a:r>
                <a:rPr sz="2400"/>
                <a:t>Business Logic</a:t>
              </a:r>
            </a:p>
          </p:txBody>
        </p:sp>
      </p:grpSp>
      <p:grpSp>
        <p:nvGrpSpPr>
          <p:cNvPr id="313" name="Smiley Face 6"/>
          <p:cNvGrpSpPr/>
          <p:nvPr/>
        </p:nvGrpSpPr>
        <p:grpSpPr>
          <a:xfrm>
            <a:off x="2418736" y="2277036"/>
            <a:ext cx="914401" cy="914401"/>
            <a:chOff x="0" y="0"/>
            <a:chExt cx="1828800" cy="1828800"/>
          </a:xfrm>
        </p:grpSpPr>
        <p:sp>
          <p:nvSpPr>
            <p:cNvPr id="310" name="Circle"/>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endParaRPr sz="900"/>
            </a:p>
          </p:txBody>
        </p:sp>
        <p:sp>
          <p:nvSpPr>
            <p:cNvPr id="311"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endParaRPr sz="900"/>
            </a:p>
          </p:txBody>
        </p:sp>
        <p:sp>
          <p:nvSpPr>
            <p:cNvPr id="312"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endParaRPr sz="900"/>
            </a:p>
          </p:txBody>
        </p:sp>
      </p:grpSp>
      <p:sp>
        <p:nvSpPr>
          <p:cNvPr id="323" name="Straight Arrow Connector 8"/>
          <p:cNvSpPr/>
          <p:nvPr/>
        </p:nvSpPr>
        <p:spPr>
          <a:xfrm>
            <a:off x="6554633" y="2736422"/>
            <a:ext cx="1138325" cy="27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rgbClr val="FF0000"/>
            </a:solidFill>
            <a:miter/>
            <a:headEnd type="triangle"/>
            <a:tailEnd type="triangle"/>
          </a:ln>
        </p:spPr>
        <p:txBody>
          <a:bodyPr/>
          <a:lstStyle/>
          <a:p>
            <a:endParaRPr sz="900"/>
          </a:p>
        </p:txBody>
      </p:sp>
      <p:sp>
        <p:nvSpPr>
          <p:cNvPr id="315" name="Straight Arrow Connector 10"/>
          <p:cNvSpPr/>
          <p:nvPr/>
        </p:nvSpPr>
        <p:spPr>
          <a:xfrm>
            <a:off x="5633883" y="3648636"/>
            <a:ext cx="1" cy="687391"/>
          </a:xfrm>
          <a:prstGeom prst="line">
            <a:avLst/>
          </a:prstGeom>
          <a:ln w="127000">
            <a:solidFill>
              <a:srgbClr val="FF0000"/>
            </a:solidFill>
            <a:miter/>
            <a:headEnd type="triangle"/>
            <a:tailEnd type="triangle"/>
          </a:ln>
        </p:spPr>
        <p:txBody>
          <a:bodyPr tIns="45720" bIns="45720"/>
          <a:lstStyle/>
          <a:p>
            <a:endParaRPr sz="900"/>
          </a:p>
        </p:txBody>
      </p:sp>
      <p:sp>
        <p:nvSpPr>
          <p:cNvPr id="316" name="Straight Arrow Connector 13"/>
          <p:cNvSpPr/>
          <p:nvPr/>
        </p:nvSpPr>
        <p:spPr>
          <a:xfrm flipV="1">
            <a:off x="3333136" y="2716086"/>
            <a:ext cx="1386348" cy="18151"/>
          </a:xfrm>
          <a:prstGeom prst="line">
            <a:avLst/>
          </a:prstGeom>
          <a:ln w="127000">
            <a:solidFill>
              <a:srgbClr val="FF0000"/>
            </a:solidFill>
            <a:miter/>
            <a:headEnd type="triangle"/>
            <a:tailEnd type="triangle"/>
          </a:ln>
        </p:spPr>
        <p:txBody>
          <a:bodyPr tIns="45720" bIns="45720"/>
          <a:lstStyle/>
          <a:p>
            <a:endParaRPr sz="900"/>
          </a:p>
        </p:txBody>
      </p:sp>
      <p:sp>
        <p:nvSpPr>
          <p:cNvPr id="317" name="TextBox 22"/>
          <p:cNvSpPr txBox="1"/>
          <p:nvPr/>
        </p:nvSpPr>
        <p:spPr>
          <a:xfrm>
            <a:off x="9676416" y="4075698"/>
            <a:ext cx="2084225" cy="46166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nchor="ctr">
            <a:spAutoFit/>
          </a:bodyPr>
          <a:lstStyle>
            <a:lvl1pPr>
              <a:defRPr sz="4800">
                <a:solidFill>
                  <a:schemeClr val="accent6"/>
                </a:solidFill>
              </a:defRPr>
            </a:lvl1pPr>
          </a:lstStyle>
          <a:p>
            <a:r>
              <a:rPr sz="2400"/>
              <a:t>Mock network</a:t>
            </a:r>
          </a:p>
        </p:txBody>
      </p:sp>
      <p:sp>
        <p:nvSpPr>
          <p:cNvPr id="318" name="TextBox 24"/>
          <p:cNvSpPr txBox="1"/>
          <p:nvPr/>
        </p:nvSpPr>
        <p:spPr>
          <a:xfrm>
            <a:off x="6761795" y="6221789"/>
            <a:ext cx="2273379" cy="46166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nchor="ctr">
            <a:spAutoFit/>
          </a:bodyPr>
          <a:lstStyle>
            <a:lvl1pPr>
              <a:defRPr sz="4800">
                <a:solidFill>
                  <a:schemeClr val="accent6"/>
                </a:solidFill>
              </a:defRPr>
            </a:lvl1pPr>
          </a:lstStyle>
          <a:p>
            <a:r>
              <a:rPr sz="2400"/>
              <a:t>Fake Database</a:t>
            </a:r>
          </a:p>
        </p:txBody>
      </p:sp>
      <p:sp>
        <p:nvSpPr>
          <p:cNvPr id="319" name="TextBox 29"/>
          <p:cNvSpPr txBox="1"/>
          <p:nvPr/>
        </p:nvSpPr>
        <p:spPr>
          <a:xfrm>
            <a:off x="1209715" y="3889110"/>
            <a:ext cx="2034531" cy="46166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nchor="ctr">
            <a:spAutoFit/>
          </a:bodyPr>
          <a:lstStyle>
            <a:lvl1pPr>
              <a:defRPr sz="4800">
                <a:solidFill>
                  <a:schemeClr val="accent6"/>
                </a:solidFill>
              </a:defRPr>
            </a:lvl1pPr>
          </a:lstStyle>
          <a:p>
            <a:r>
              <a:rPr sz="2400"/>
              <a:t>Random user</a:t>
            </a:r>
          </a:p>
        </p:txBody>
      </p:sp>
      <p:sp>
        <p:nvSpPr>
          <p:cNvPr id="320" name="TextBox 17"/>
          <p:cNvSpPr txBox="1"/>
          <p:nvPr/>
        </p:nvSpPr>
        <p:spPr>
          <a:xfrm>
            <a:off x="6347541" y="2129299"/>
            <a:ext cx="1811265" cy="46166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nchor="ctr">
            <a:spAutoFit/>
          </a:bodyPr>
          <a:lstStyle>
            <a:lvl1pPr>
              <a:defRPr sz="4800">
                <a:solidFill>
                  <a:srgbClr val="FF0000"/>
                </a:solidFill>
              </a:defRPr>
            </a:lvl1pPr>
          </a:lstStyle>
          <a:p>
            <a:r>
              <a:rPr sz="2400"/>
              <a:t>Test Double</a:t>
            </a:r>
          </a:p>
        </p:txBody>
      </p:sp>
      <p:sp>
        <p:nvSpPr>
          <p:cNvPr id="321" name="TextBox 20"/>
          <p:cNvSpPr txBox="1"/>
          <p:nvPr/>
        </p:nvSpPr>
        <p:spPr>
          <a:xfrm>
            <a:off x="3339458" y="2069769"/>
            <a:ext cx="1811265" cy="46166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nchor="ctr">
            <a:spAutoFit/>
          </a:bodyPr>
          <a:lstStyle>
            <a:lvl1pPr>
              <a:defRPr sz="4800">
                <a:solidFill>
                  <a:srgbClr val="FF0000"/>
                </a:solidFill>
              </a:defRPr>
            </a:lvl1pPr>
          </a:lstStyle>
          <a:p>
            <a:r>
              <a:rPr sz="2400"/>
              <a:t>Test Double</a:t>
            </a:r>
          </a:p>
        </p:txBody>
      </p:sp>
      <p:sp>
        <p:nvSpPr>
          <p:cNvPr id="322" name="TextBox 25"/>
          <p:cNvSpPr txBox="1"/>
          <p:nvPr/>
        </p:nvSpPr>
        <p:spPr>
          <a:xfrm>
            <a:off x="5760331" y="3727266"/>
            <a:ext cx="1811265" cy="46166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nchor="ctr">
            <a:spAutoFit/>
          </a:bodyPr>
          <a:lstStyle>
            <a:lvl1pPr>
              <a:defRPr sz="4800">
                <a:solidFill>
                  <a:srgbClr val="FF0000"/>
                </a:solidFill>
              </a:defRPr>
            </a:lvl1pPr>
          </a:lstStyle>
          <a:p>
            <a:r>
              <a:rPr sz="2400"/>
              <a:t>Test Double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315"/>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grpId="0" nodeType="afterEffect">
                                  <p:stCondLst>
                                    <p:cond delay="0"/>
                                  </p:stCondLst>
                                  <p:iterate>
                                    <p:tmAbs val="0"/>
                                  </p:iterate>
                                  <p:childTnLst>
                                    <p:set>
                                      <p:cBhvr>
                                        <p:cTn id="15" fill="hold"/>
                                        <p:tgtEl>
                                          <p:spTgt spid="320"/>
                                        </p:tgtEl>
                                        <p:attrNameLst>
                                          <p:attrName>style.visibility</p:attrName>
                                        </p:attrNameLst>
                                      </p:cBhvr>
                                      <p:to>
                                        <p:strVal val="visible"/>
                                      </p:to>
                                    </p:set>
                                    <p:anim calcmode="lin" valueType="num">
                                      <p:cBhvr>
                                        <p:cTn id="16" dur="500" fill="hold"/>
                                        <p:tgtEl>
                                          <p:spTgt spid="320"/>
                                        </p:tgtEl>
                                        <p:attrNameLst>
                                          <p:attrName>ppt_x</p:attrName>
                                        </p:attrNameLst>
                                      </p:cBhvr>
                                      <p:tavLst>
                                        <p:tav tm="0">
                                          <p:val>
                                            <p:strVal val="#ppt_x"/>
                                          </p:val>
                                        </p:tav>
                                        <p:tav tm="100000">
                                          <p:val>
                                            <p:strVal val="#ppt_x"/>
                                          </p:val>
                                        </p:tav>
                                      </p:tavLst>
                                    </p:anim>
                                    <p:anim calcmode="lin" valueType="num">
                                      <p:cBhvr>
                                        <p:cTn id="17" dur="500" fill="hold"/>
                                        <p:tgtEl>
                                          <p:spTgt spid="320"/>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0" nodeType="afterEffect">
                                  <p:stCondLst>
                                    <p:cond delay="0"/>
                                  </p:stCondLst>
                                  <p:iterate>
                                    <p:tmAbs val="0"/>
                                  </p:iterate>
                                  <p:childTnLst>
                                    <p:set>
                                      <p:cBhvr>
                                        <p:cTn id="20" fill="hold"/>
                                        <p:tgtEl>
                                          <p:spTgt spid="321"/>
                                        </p:tgtEl>
                                        <p:attrNameLst>
                                          <p:attrName>style.visibility</p:attrName>
                                        </p:attrNameLst>
                                      </p:cBhvr>
                                      <p:to>
                                        <p:strVal val="visible"/>
                                      </p:to>
                                    </p:set>
                                    <p:anim calcmode="lin" valueType="num">
                                      <p:cBhvr>
                                        <p:cTn id="21" dur="500" fill="hold"/>
                                        <p:tgtEl>
                                          <p:spTgt spid="321"/>
                                        </p:tgtEl>
                                        <p:attrNameLst>
                                          <p:attrName>ppt_x</p:attrName>
                                        </p:attrNameLst>
                                      </p:cBhvr>
                                      <p:tavLst>
                                        <p:tav tm="0">
                                          <p:val>
                                            <p:strVal val="#ppt_x"/>
                                          </p:val>
                                        </p:tav>
                                        <p:tav tm="100000">
                                          <p:val>
                                            <p:strVal val="#ppt_x"/>
                                          </p:val>
                                        </p:tav>
                                      </p:tavLst>
                                    </p:anim>
                                    <p:anim calcmode="lin" valueType="num">
                                      <p:cBhvr>
                                        <p:cTn id="22" dur="500" fill="hold"/>
                                        <p:tgtEl>
                                          <p:spTgt spid="321"/>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4" fill="hold" grpId="0" nodeType="afterEffect">
                                  <p:stCondLst>
                                    <p:cond delay="0"/>
                                  </p:stCondLst>
                                  <p:iterate>
                                    <p:tmAbs val="0"/>
                                  </p:iterate>
                                  <p:childTnLst>
                                    <p:set>
                                      <p:cBhvr>
                                        <p:cTn id="25" fill="hold"/>
                                        <p:tgtEl>
                                          <p:spTgt spid="322"/>
                                        </p:tgtEl>
                                        <p:attrNameLst>
                                          <p:attrName>style.visibility</p:attrName>
                                        </p:attrNameLst>
                                      </p:cBhvr>
                                      <p:to>
                                        <p:strVal val="visible"/>
                                      </p:to>
                                    </p:set>
                                    <p:anim calcmode="lin" valueType="num">
                                      <p:cBhvr>
                                        <p:cTn id="26" dur="500" fill="hold"/>
                                        <p:tgtEl>
                                          <p:spTgt spid="322"/>
                                        </p:tgtEl>
                                        <p:attrNameLst>
                                          <p:attrName>ppt_x</p:attrName>
                                        </p:attrNameLst>
                                      </p:cBhvr>
                                      <p:tavLst>
                                        <p:tav tm="0">
                                          <p:val>
                                            <p:strVal val="#ppt_x"/>
                                          </p:val>
                                        </p:tav>
                                        <p:tav tm="100000">
                                          <p:val>
                                            <p:strVal val="#ppt_x"/>
                                          </p:val>
                                        </p:tav>
                                      </p:tavLst>
                                    </p:anim>
                                    <p:anim calcmode="lin" valueType="num">
                                      <p:cBhvr>
                                        <p:cTn id="27"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advAuto="0"/>
      <p:bldP spid="315" grpId="0" animBg="1" advAuto="0"/>
      <p:bldP spid="316" grpId="0" animBg="1" advAuto="0"/>
      <p:bldP spid="320" grpId="0" animBg="1" advAuto="0"/>
      <p:bldP spid="321" grpId="0" animBg="1" advAuto="0"/>
      <p:bldP spid="322"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itle 1"/>
          <p:cNvSpPr txBox="1">
            <a:spLocks noGrp="1"/>
          </p:cNvSpPr>
          <p:nvPr>
            <p:ph type="title"/>
          </p:nvPr>
        </p:nvSpPr>
        <p:spPr>
          <a:xfrm>
            <a:off x="838200" y="18255"/>
            <a:ext cx="10515600" cy="1325563"/>
          </a:xfrm>
          <a:prstGeom prst="rect">
            <a:avLst/>
          </a:prstGeom>
        </p:spPr>
        <p:txBody>
          <a:bodyPr/>
          <a:lstStyle/>
          <a:p>
            <a:r>
              <a:t>Test Spy is a stub that </a:t>
            </a:r>
            <a:r>
              <a:rPr>
                <a:solidFill>
                  <a:srgbClr val="FF0000"/>
                </a:solidFill>
              </a:rPr>
              <a:t>remembers</a:t>
            </a:r>
            <a:r>
              <a:t> how the object was called</a:t>
            </a:r>
          </a:p>
        </p:txBody>
      </p:sp>
      <p:sp>
        <p:nvSpPr>
          <p:cNvPr id="336" name="Content Placeholder 2"/>
          <p:cNvSpPr txBox="1">
            <a:spLocks noGrp="1"/>
          </p:cNvSpPr>
          <p:nvPr>
            <p:ph type="body" idx="1"/>
          </p:nvPr>
        </p:nvSpPr>
        <p:spPr>
          <a:xfrm>
            <a:off x="838200" y="1500160"/>
            <a:ext cx="7887345" cy="4672041"/>
          </a:xfrm>
          <a:prstGeom prst="rect">
            <a:avLst/>
          </a:prstGeom>
        </p:spPr>
        <p:txBody>
          <a:bodyPr>
            <a:noAutofit/>
          </a:bodyPr>
          <a:lstStyle/>
          <a:p>
            <a:r>
              <a:rPr sz="3200" dirty="0"/>
              <a:t>Test can check what happened earlier;</a:t>
            </a:r>
          </a:p>
          <a:p>
            <a:pPr marL="457200" lvl="1" indent="-228600">
              <a:spcBef>
                <a:spcPts val="500"/>
              </a:spcBef>
              <a:defRPr sz="4800"/>
            </a:pPr>
            <a:r>
              <a:rPr sz="2400" dirty="0"/>
              <a:t>For example: a particular method should be called</a:t>
            </a:r>
          </a:p>
          <a:p>
            <a:pPr marL="914400" lvl="2" indent="-457200">
              <a:spcBef>
                <a:spcPts val="500"/>
              </a:spcBef>
              <a:buFontTx/>
              <a:buAutoNum type="arabicPeriod"/>
              <a:defRPr sz="4000"/>
            </a:pPr>
            <a:r>
              <a:rPr sz="2400" dirty="0"/>
              <a:t>First with parameters “foo” and 42;</a:t>
            </a:r>
          </a:p>
          <a:p>
            <a:pPr marL="914400" lvl="2" indent="-457200">
              <a:spcBef>
                <a:spcPts val="500"/>
              </a:spcBef>
              <a:buFontTx/>
              <a:buAutoNum type="arabicPeriod"/>
              <a:defRPr sz="4000"/>
            </a:pPr>
            <a:r>
              <a:rPr sz="2400" dirty="0"/>
              <a:t>Then with parameters “quux” and -88.</a:t>
            </a:r>
          </a:p>
          <a:p>
            <a:r>
              <a:rPr sz="3200" dirty="0"/>
              <a:t>A spy can be useful in conjunction with the “real” environment:</a:t>
            </a:r>
          </a:p>
          <a:p>
            <a:pPr marL="457200" lvl="1" indent="-228600">
              <a:spcBef>
                <a:spcPts val="500"/>
              </a:spcBef>
              <a:defRPr sz="4800"/>
            </a:pPr>
            <a:r>
              <a:rPr sz="2400" dirty="0"/>
              <a:t>What was sent on the network?</a:t>
            </a:r>
          </a:p>
          <a:p>
            <a:pPr marL="457200" lvl="1" indent="-228600">
              <a:spcBef>
                <a:spcPts val="500"/>
              </a:spcBef>
              <a:defRPr sz="4800"/>
            </a:pPr>
            <a:r>
              <a:rPr sz="2400" dirty="0"/>
              <a:t>How many times a problem was logged?</a:t>
            </a:r>
          </a:p>
          <a:p>
            <a:pPr marL="457200" lvl="1" indent="-228600">
              <a:spcBef>
                <a:spcPts val="500"/>
              </a:spcBef>
              <a:defRPr sz="4800"/>
            </a:pPr>
            <a:r>
              <a:rPr sz="2400" dirty="0"/>
              <a:t>What was inserted in the database?</a:t>
            </a:r>
          </a:p>
        </p:txBody>
      </p:sp>
      <p:sp>
        <p:nvSpPr>
          <p:cNvPr id="337" name="Slide Number Placeholder 3"/>
          <p:cNvSpPr txBox="1">
            <a:spLocks noGrp="1"/>
          </p:cNvSpPr>
          <p:nvPr>
            <p:ph type="sldNum" sz="quarter" idx="2"/>
          </p:nvPr>
        </p:nvSpPr>
        <p:spPr>
          <a:xfrm>
            <a:off x="10999215" y="6354248"/>
            <a:ext cx="354585" cy="36933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59</a:t>
            </a:fld>
            <a:endParaRPr/>
          </a:p>
        </p:txBody>
      </p:sp>
      <p:grpSp>
        <p:nvGrpSpPr>
          <p:cNvPr id="340" name="Rectangle 4"/>
          <p:cNvGrpSpPr/>
          <p:nvPr/>
        </p:nvGrpSpPr>
        <p:grpSpPr>
          <a:xfrm>
            <a:off x="9223923" y="3073594"/>
            <a:ext cx="2129878" cy="866811"/>
            <a:chOff x="-1" y="0"/>
            <a:chExt cx="4259754" cy="1733620"/>
          </a:xfrm>
        </p:grpSpPr>
        <p:sp>
          <p:nvSpPr>
            <p:cNvPr id="338" name="Rectangle"/>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ctr">
                <a:defRPr>
                  <a:solidFill>
                    <a:srgbClr val="FFFFFF"/>
                  </a:solidFill>
                </a:defRPr>
              </a:pPr>
              <a:endParaRPr sz="900"/>
            </a:p>
          </p:txBody>
        </p:sp>
        <p:sp>
          <p:nvSpPr>
            <p:cNvPr id="339" name="Spy “remembers”"/>
            <p:cNvSpPr txBox="1"/>
            <p:nvPr/>
          </p:nvSpPr>
          <p:spPr>
            <a:xfrm>
              <a:off x="104139" y="12700"/>
              <a:ext cx="4051474" cy="1661992"/>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ctr">
                <a:defRPr sz="4800">
                  <a:latin typeface="Ink Free"/>
                  <a:ea typeface="Ink Free"/>
                  <a:cs typeface="Ink Free"/>
                  <a:sym typeface="Ink Free"/>
                </a:defRPr>
              </a:lvl1pPr>
            </a:lstStyle>
            <a:p>
              <a:r>
                <a:rPr sz="2400"/>
                <a:t>Spy “remembers”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500" fill="hold"/>
                                        <p:tgtEl>
                                          <p:spTgt spid="340"/>
                                        </p:tgtEl>
                                        <p:attrNameLst>
                                          <p:attrName>ppt_x</p:attrName>
                                        </p:attrNameLst>
                                      </p:cBhvr>
                                      <p:tavLst>
                                        <p:tav tm="0">
                                          <p:val>
                                            <p:strVal val="#ppt_x"/>
                                          </p:val>
                                        </p:tav>
                                        <p:tav tm="100000">
                                          <p:val>
                                            <p:strVal val="#ppt_x"/>
                                          </p:val>
                                        </p:tav>
                                      </p:tavLst>
                                    </p:anim>
                                    <p:anim calcmode="lin" valueType="num">
                                      <p:cBhvr>
                                        <p:cTn id="8" dur="500" fill="hold"/>
                                        <p:tgtEl>
                                          <p:spTgt spid="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6</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itle 1"/>
          <p:cNvSpPr txBox="1">
            <a:spLocks noGrp="1"/>
          </p:cNvSpPr>
          <p:nvPr>
            <p:ph type="title"/>
          </p:nvPr>
        </p:nvSpPr>
        <p:spPr>
          <a:xfrm>
            <a:off x="838200" y="18255"/>
            <a:ext cx="10515600" cy="1325563"/>
          </a:xfrm>
          <a:prstGeom prst="rect">
            <a:avLst/>
          </a:prstGeom>
        </p:spPr>
        <p:txBody>
          <a:bodyPr/>
          <a:lstStyle/>
          <a:p>
            <a:r>
              <a:t>Test Mock is a Double that has Scripted results</a:t>
            </a:r>
          </a:p>
        </p:txBody>
      </p:sp>
      <p:sp>
        <p:nvSpPr>
          <p:cNvPr id="355" name="Content Placeholder 2"/>
          <p:cNvSpPr txBox="1">
            <a:spLocks noGrp="1"/>
          </p:cNvSpPr>
          <p:nvPr>
            <p:ph type="body" idx="1"/>
          </p:nvPr>
        </p:nvSpPr>
        <p:spPr>
          <a:xfrm>
            <a:off x="838200" y="1500160"/>
            <a:ext cx="7887345" cy="4351338"/>
          </a:xfrm>
          <a:prstGeom prst="rect">
            <a:avLst/>
          </a:prstGeom>
        </p:spPr>
        <p:txBody>
          <a:bodyPr>
            <a:normAutofit fontScale="62500" lnSpcReduction="20000"/>
          </a:bodyPr>
          <a:lstStyle/>
          <a:p>
            <a:pPr marL="224028" indent="-224028" defTabSz="896112">
              <a:spcBef>
                <a:spcPts val="950"/>
              </a:spcBef>
              <a:defRPr sz="5488"/>
            </a:pPr>
            <a:r>
              <a:t>A test mock has scripted results:</a:t>
            </a:r>
          </a:p>
          <a:p>
            <a:pPr marL="448056" lvl="1" indent="-224028" defTabSz="896112">
              <a:spcBef>
                <a:spcPts val="450"/>
              </a:spcBef>
              <a:defRPr sz="4704"/>
            </a:pPr>
            <a:r>
              <a:t>If such-and-such a method is called</a:t>
            </a:r>
          </a:p>
          <a:p>
            <a:pPr marL="672084" lvl="2" indent="-224028" defTabSz="896112">
              <a:spcBef>
                <a:spcPts val="450"/>
              </a:spcBef>
              <a:defRPr sz="3920"/>
            </a:pPr>
            <a:r>
              <a:t>return some particular value.</a:t>
            </a:r>
          </a:p>
          <a:p>
            <a:pPr marL="224028" indent="-224028" defTabSz="896112">
              <a:spcBef>
                <a:spcPts val="950"/>
              </a:spcBef>
              <a:defRPr sz="5488"/>
            </a:pPr>
            <a:r>
              <a:t>A complex mock can have many scripts:</a:t>
            </a:r>
          </a:p>
          <a:p>
            <a:pPr marL="448056" lvl="1" indent="-224028" defTabSz="896112">
              <a:spcBef>
                <a:spcPts val="450"/>
              </a:spcBef>
              <a:defRPr sz="4704"/>
            </a:pPr>
            <a:r>
              <a:t>Multiple methods;</a:t>
            </a:r>
          </a:p>
          <a:p>
            <a:pPr marL="448056" lvl="1" indent="-224028" defTabSz="896112">
              <a:spcBef>
                <a:spcPts val="450"/>
              </a:spcBef>
              <a:defRPr sz="4704"/>
            </a:pPr>
            <a:r>
              <a:t>Different results for subsequent calls.</a:t>
            </a:r>
          </a:p>
          <a:p>
            <a:pPr marL="224028" indent="-224028" defTabSz="896112">
              <a:spcBef>
                <a:spcPts val="950"/>
              </a:spcBef>
              <a:defRPr sz="5488"/>
            </a:pPr>
            <a:r>
              <a:t>Useful mocking assumes we know how mocked object will be used.</a:t>
            </a:r>
          </a:p>
          <a:p>
            <a:pPr marL="224028" indent="-224028" defTabSz="896112">
              <a:spcBef>
                <a:spcPts val="950"/>
              </a:spcBef>
              <a:defRPr sz="5488"/>
            </a:pPr>
            <a:r>
              <a:t>Jest’s default behavior is to return “undefined”, we can modify this</a:t>
            </a:r>
          </a:p>
        </p:txBody>
      </p:sp>
      <p:sp>
        <p:nvSpPr>
          <p:cNvPr id="356" name="Slide Number Placeholder 3"/>
          <p:cNvSpPr txBox="1">
            <a:spLocks noGrp="1"/>
          </p:cNvSpPr>
          <p:nvPr>
            <p:ph type="sldNum" sz="quarter" idx="2"/>
          </p:nvPr>
        </p:nvSpPr>
        <p:spPr>
          <a:xfrm>
            <a:off x="10999215" y="6354248"/>
            <a:ext cx="354585" cy="36933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60</a:t>
            </a:fld>
            <a:endParaRPr/>
          </a:p>
        </p:txBody>
      </p:sp>
      <p:grpSp>
        <p:nvGrpSpPr>
          <p:cNvPr id="359" name="Rectangle 4"/>
          <p:cNvGrpSpPr/>
          <p:nvPr/>
        </p:nvGrpSpPr>
        <p:grpSpPr>
          <a:xfrm>
            <a:off x="9058824" y="3073593"/>
            <a:ext cx="2743201" cy="1650808"/>
            <a:chOff x="0" y="0"/>
            <a:chExt cx="5486400" cy="3301614"/>
          </a:xfrm>
        </p:grpSpPr>
        <p:sp>
          <p:nvSpPr>
            <p:cNvPr id="357" name="Rectangle"/>
            <p:cNvSpPr/>
            <p:nvPr/>
          </p:nvSpPr>
          <p:spPr>
            <a:xfrm>
              <a:off x="0" y="0"/>
              <a:ext cx="5486400" cy="3301614"/>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ctr">
                <a:defRPr>
                  <a:solidFill>
                    <a:srgbClr val="FFFFFF"/>
                  </a:solidFill>
                </a:defRPr>
              </a:pPr>
              <a:endParaRPr sz="900"/>
            </a:p>
          </p:txBody>
        </p:sp>
        <p:sp>
          <p:nvSpPr>
            <p:cNvPr id="358" name="Mock has “scripted answers” and is used for “behavior verification”"/>
            <p:cNvSpPr txBox="1"/>
            <p:nvPr/>
          </p:nvSpPr>
          <p:spPr>
            <a:xfrm>
              <a:off x="104140" y="12700"/>
              <a:ext cx="5278122" cy="313931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ctr">
                <a:defRPr sz="4800">
                  <a:latin typeface="Ink Free"/>
                  <a:ea typeface="Ink Free"/>
                  <a:cs typeface="Ink Free"/>
                  <a:sym typeface="Ink Free"/>
                </a:defRPr>
              </a:lvl1pPr>
            </a:lstStyle>
            <a:p>
              <a:r>
                <a:rPr sz="2400"/>
                <a:t>Mock has “scripted answers” and is used for “behavior verification”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359"/>
                                        </p:tgtEl>
                                        <p:attrNameLst>
                                          <p:attrName>style.visibility</p:attrName>
                                        </p:attrNameLst>
                                      </p:cBhvr>
                                      <p:to>
                                        <p:strVal val="visible"/>
                                      </p:to>
                                    </p:set>
                                    <p:anim calcmode="lin" valueType="num">
                                      <p:cBhvr>
                                        <p:cTn id="7" dur="500" fill="hold"/>
                                        <p:tgtEl>
                                          <p:spTgt spid="359"/>
                                        </p:tgtEl>
                                        <p:attrNameLst>
                                          <p:attrName>ppt_x</p:attrName>
                                        </p:attrNameLst>
                                      </p:cBhvr>
                                      <p:tavLst>
                                        <p:tav tm="0">
                                          <p:val>
                                            <p:strVal val="#ppt_x"/>
                                          </p:val>
                                        </p:tav>
                                        <p:tav tm="100000">
                                          <p:val>
                                            <p:strVal val="#ppt_x"/>
                                          </p:val>
                                        </p:tav>
                                      </p:tavLst>
                                    </p:anim>
                                    <p:anim calcmode="lin" valueType="num">
                                      <p:cBhvr>
                                        <p:cTn id="8"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838200" y="18255"/>
            <a:ext cx="10515600" cy="1325563"/>
          </a:xfrm>
          <a:prstGeom prst="rect">
            <a:avLst/>
          </a:prstGeom>
        </p:spPr>
        <p:txBody>
          <a:bodyPr/>
          <a:lstStyle/>
          <a:p>
            <a:r>
              <a:t>Supply Implementation to Mocks to Simulate Behaviors</a:t>
            </a:r>
          </a:p>
        </p:txBody>
      </p:sp>
      <p:sp>
        <p:nvSpPr>
          <p:cNvPr id="395" name="Content Placeholder 2"/>
          <p:cNvSpPr txBox="1">
            <a:spLocks noGrp="1"/>
          </p:cNvSpPr>
          <p:nvPr>
            <p:ph type="body" idx="1"/>
          </p:nvPr>
        </p:nvSpPr>
        <p:spPr>
          <a:xfrm>
            <a:off x="838199" y="1500160"/>
            <a:ext cx="8385724" cy="4856191"/>
          </a:xfrm>
          <a:prstGeom prst="rect">
            <a:avLst/>
          </a:prstGeom>
        </p:spPr>
        <p:txBody>
          <a:bodyPr>
            <a:normAutofit/>
          </a:bodyPr>
          <a:lstStyle/>
          <a:p>
            <a:pPr>
              <a:lnSpc>
                <a:spcPct val="81000"/>
              </a:lnSpc>
            </a:pPr>
            <a:r>
              <a:rPr sz="3200" dirty="0"/>
              <a:t>Sometimes called a </a:t>
            </a:r>
            <a:r>
              <a:rPr sz="3200" i="1" dirty="0"/>
              <a:t>fake</a:t>
            </a:r>
            <a:r>
              <a:rPr sz="3200" dirty="0"/>
              <a:t>, these mocks have an implementation of the object being replaced</a:t>
            </a:r>
          </a:p>
          <a:p>
            <a:pPr marL="457200" lvl="1" indent="-228600">
              <a:lnSpc>
                <a:spcPct val="81000"/>
              </a:lnSpc>
              <a:spcBef>
                <a:spcPts val="500"/>
              </a:spcBef>
              <a:defRPr sz="4800"/>
            </a:pPr>
            <a:r>
              <a:rPr sz="3000" dirty="0"/>
              <a:t>A </a:t>
            </a:r>
            <a:r>
              <a:rPr sz="3000" i="1" dirty="0"/>
              <a:t>low-fidelity </a:t>
            </a:r>
            <a:r>
              <a:rPr sz="3000" dirty="0"/>
              <a:t>fake implements things partially</a:t>
            </a:r>
          </a:p>
          <a:p>
            <a:pPr marL="685800" lvl="2" indent="-228600">
              <a:lnSpc>
                <a:spcPct val="81000"/>
              </a:lnSpc>
              <a:spcBef>
                <a:spcPts val="500"/>
              </a:spcBef>
              <a:defRPr sz="4000"/>
            </a:pPr>
            <a:r>
              <a:rPr sz="2400" dirty="0"/>
              <a:t>Enough to work for the test.</a:t>
            </a:r>
          </a:p>
          <a:p>
            <a:pPr marL="457200" lvl="1" indent="-228600">
              <a:lnSpc>
                <a:spcPct val="81000"/>
              </a:lnSpc>
              <a:spcBef>
                <a:spcPts val="500"/>
              </a:spcBef>
              <a:defRPr sz="4800"/>
            </a:pPr>
            <a:r>
              <a:rPr sz="3000" dirty="0"/>
              <a:t>A </a:t>
            </a:r>
            <a:r>
              <a:rPr sz="3000" i="1" dirty="0"/>
              <a:t>high-fidelity</a:t>
            </a:r>
            <a:r>
              <a:rPr sz="3000" dirty="0"/>
              <a:t> fake implements most aspects:</a:t>
            </a:r>
          </a:p>
          <a:p>
            <a:pPr marL="685800" lvl="2" indent="-228600">
              <a:lnSpc>
                <a:spcPct val="81000"/>
              </a:lnSpc>
              <a:spcBef>
                <a:spcPts val="500"/>
              </a:spcBef>
              <a:defRPr sz="4000"/>
            </a:pPr>
            <a:r>
              <a:rPr sz="2600" dirty="0"/>
              <a:t>Usually all functional aspects;</a:t>
            </a:r>
          </a:p>
          <a:p>
            <a:pPr marL="685800" lvl="2" indent="-228600">
              <a:lnSpc>
                <a:spcPct val="81000"/>
              </a:lnSpc>
              <a:spcBef>
                <a:spcPts val="500"/>
              </a:spcBef>
              <a:defRPr sz="4000"/>
            </a:pPr>
            <a:r>
              <a:rPr sz="2600" dirty="0"/>
              <a:t>Usually not as efficiently or as scalable.</a:t>
            </a:r>
          </a:p>
          <a:p>
            <a:pPr>
              <a:lnSpc>
                <a:spcPct val="81000"/>
              </a:lnSpc>
            </a:pPr>
            <a:r>
              <a:rPr dirty="0"/>
              <a:t>The purpose of this mock is to avoid processes/network/cost, but still perform some activities</a:t>
            </a:r>
          </a:p>
          <a:p>
            <a:pPr>
              <a:lnSpc>
                <a:spcPct val="81000"/>
              </a:lnSpc>
            </a:pPr>
            <a:r>
              <a:rPr dirty="0"/>
              <a:t>Create fakes in Jest with </a:t>
            </a:r>
            <a:r>
              <a:rPr i="1" dirty="0" err="1"/>
              <a:t>mock.mockImplementation</a:t>
            </a:r>
            <a:r>
              <a:rPr i="1" dirty="0"/>
              <a:t>(…)</a:t>
            </a:r>
          </a:p>
        </p:txBody>
      </p:sp>
      <p:sp>
        <p:nvSpPr>
          <p:cNvPr id="396" name="Slide Number Placeholder 3"/>
          <p:cNvSpPr txBox="1">
            <a:spLocks noGrp="1"/>
          </p:cNvSpPr>
          <p:nvPr>
            <p:ph type="sldNum" sz="quarter" idx="2"/>
          </p:nvPr>
        </p:nvSpPr>
        <p:spPr>
          <a:xfrm>
            <a:off x="10999215" y="6354248"/>
            <a:ext cx="354585" cy="36933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61</a:t>
            </a:fld>
            <a:endParaRPr/>
          </a:p>
        </p:txBody>
      </p:sp>
      <p:grpSp>
        <p:nvGrpSpPr>
          <p:cNvPr id="399" name="Rectangle 4"/>
          <p:cNvGrpSpPr/>
          <p:nvPr/>
        </p:nvGrpSpPr>
        <p:grpSpPr>
          <a:xfrm>
            <a:off x="9223923" y="3073593"/>
            <a:ext cx="2295633" cy="1325564"/>
            <a:chOff x="-1" y="0"/>
            <a:chExt cx="4591264" cy="2651126"/>
          </a:xfrm>
        </p:grpSpPr>
        <p:sp>
          <p:nvSpPr>
            <p:cNvPr id="397" name="Rectangle"/>
            <p:cNvSpPr/>
            <p:nvPr/>
          </p:nvSpPr>
          <p:spPr>
            <a:xfrm>
              <a:off x="-1" y="0"/>
              <a:ext cx="4591264" cy="2651126"/>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ctr">
                <a:defRPr>
                  <a:solidFill>
                    <a:srgbClr val="FFFFFF"/>
                  </a:solidFill>
                </a:defRPr>
              </a:pPr>
              <a:endParaRPr sz="900"/>
            </a:p>
          </p:txBody>
        </p:sp>
        <p:sp>
          <p:nvSpPr>
            <p:cNvPr id="398" name="Fake has…"/>
            <p:cNvSpPr txBox="1"/>
            <p:nvPr/>
          </p:nvSpPr>
          <p:spPr>
            <a:xfrm>
              <a:off x="104139" y="12700"/>
              <a:ext cx="4382984" cy="240065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algn="ctr">
                <a:defRPr sz="4800">
                  <a:latin typeface="Ink Free"/>
                  <a:ea typeface="Ink Free"/>
                  <a:cs typeface="Ink Free"/>
                  <a:sym typeface="Ink Free"/>
                </a:defRPr>
              </a:pPr>
              <a:r>
                <a:rPr sz="2400"/>
                <a:t>Fake has </a:t>
              </a:r>
              <a:endParaRPr sz="2400">
                <a:solidFill>
                  <a:srgbClr val="FFFFFF"/>
                </a:solidFill>
              </a:endParaRPr>
            </a:p>
            <a:p>
              <a:pPr algn="ctr">
                <a:defRPr sz="4800">
                  <a:latin typeface="Ink Free"/>
                  <a:ea typeface="Ink Free"/>
                  <a:cs typeface="Ink Free"/>
                  <a:sym typeface="Ink Free"/>
                </a:defRPr>
              </a:pPr>
              <a:r>
                <a:rPr sz="2400"/>
                <a:t>“semi-real implementation”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399"/>
                                        </p:tgtEl>
                                        <p:attrNameLst>
                                          <p:attrName>style.visibility</p:attrName>
                                        </p:attrNameLst>
                                      </p:cBhvr>
                                      <p:to>
                                        <p:strVal val="visible"/>
                                      </p:to>
                                    </p:set>
                                    <p:anim calcmode="lin" valueType="num">
                                      <p:cBhvr>
                                        <p:cTn id="7" dur="500" fill="hold"/>
                                        <p:tgtEl>
                                          <p:spTgt spid="399"/>
                                        </p:tgtEl>
                                        <p:attrNameLst>
                                          <p:attrName>ppt_x</p:attrName>
                                        </p:attrNameLst>
                                      </p:cBhvr>
                                      <p:tavLst>
                                        <p:tav tm="0">
                                          <p:val>
                                            <p:strVal val="#ppt_x"/>
                                          </p:val>
                                        </p:tav>
                                        <p:tav tm="100000">
                                          <p:val>
                                            <p:strVal val="#ppt_x"/>
                                          </p:val>
                                        </p:tav>
                                      </p:tavLst>
                                    </p:anim>
                                    <p:anim calcmode="lin" valueType="num">
                                      <p:cBhvr>
                                        <p:cTn id="8" dur="500" fill="hold"/>
                                        <p:tgtEl>
                                          <p:spTgt spid="3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Many Applications Rely on Common Infrastructure"/>
          <p:cNvSpPr txBox="1">
            <a:spLocks noGrp="1"/>
          </p:cNvSpPr>
          <p:nvPr>
            <p:ph type="title"/>
          </p:nvPr>
        </p:nvSpPr>
        <p:spPr>
          <a:prstGeom prst="rect">
            <a:avLst/>
          </a:prstGeom>
        </p:spPr>
        <p:txBody>
          <a:bodyPr>
            <a:noAutofit/>
          </a:bodyPr>
          <a:lstStyle>
            <a:lvl1pPr defTabSz="2121354">
              <a:defRPr sz="7394" spc="-147"/>
            </a:lvl1pPr>
          </a:lstStyle>
          <a:p>
            <a:r>
              <a:rPr sz="3600" dirty="0"/>
              <a:t>Many Applications Rely on Common Infrastructure</a:t>
            </a:r>
          </a:p>
        </p:txBody>
      </p:sp>
      <p:sp>
        <p:nvSpPr>
          <p:cNvPr id="147" name="Slide Subtitle"/>
          <p:cNvSpPr txBox="1">
            <a:spLocks noGrp="1"/>
          </p:cNvSpPr>
          <p:nvPr>
            <p:ph type="body" sz="quarter" idx="1"/>
          </p:nvPr>
        </p:nvSpPr>
        <p:spPr>
          <a:prstGeom prst="rect">
            <a:avLst/>
          </a:prstGeom>
        </p:spPr>
        <p:txBody>
          <a:bodyPr>
            <a:normAutofit fontScale="92500" lnSpcReduction="10000"/>
          </a:bodyPr>
          <a:lstStyle/>
          <a:p>
            <a:endParaRPr/>
          </a:p>
        </p:txBody>
      </p:sp>
      <p:sp>
        <p:nvSpPr>
          <p:cNvPr id="148" name="Body Level One…"/>
          <p:cNvSpPr txBox="1">
            <a:spLocks noGrp="1"/>
          </p:cNvSpPr>
          <p:nvPr>
            <p:ph type="body" idx="21"/>
          </p:nvPr>
        </p:nvSpPr>
        <p:spPr>
          <a:xfrm>
            <a:off x="603250" y="2124252"/>
            <a:ext cx="5657094" cy="41280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80416" indent="-280416" defTabSz="1121636">
              <a:spcBef>
                <a:spcPts val="2050"/>
              </a:spcBef>
              <a:defRPr sz="4416"/>
            </a:pPr>
            <a:r>
              <a:t>Content delivery network: caches static content “at the edge” (e.g. cloudflare, Akamai)</a:t>
            </a:r>
          </a:p>
          <a:p>
            <a:pPr marL="280416" indent="-280416" defTabSz="1121636">
              <a:spcBef>
                <a:spcPts val="2050"/>
              </a:spcBef>
              <a:defRPr sz="4416"/>
            </a:pPr>
            <a:r>
              <a:t>Web servers: Speak HTTP, serve static content, load balance between app servers (e.g. haproxy, traefik)</a:t>
            </a:r>
          </a:p>
          <a:p>
            <a:pPr marL="280416" indent="-280416" defTabSz="1121636">
              <a:spcBef>
                <a:spcPts val="2050"/>
              </a:spcBef>
              <a:defRPr sz="4416"/>
            </a:pPr>
            <a:r>
              <a:t>App servers: Runs our application</a:t>
            </a:r>
          </a:p>
          <a:p>
            <a:pPr marL="280416" indent="-280416" defTabSz="1121636">
              <a:spcBef>
                <a:spcPts val="2050"/>
              </a:spcBef>
              <a:defRPr sz="4416"/>
            </a:pPr>
            <a:r>
              <a:t>Misc services: Logging, monitoring, firewall</a:t>
            </a:r>
          </a:p>
          <a:p>
            <a:pPr marL="280416" indent="-280416" defTabSz="1121636">
              <a:spcBef>
                <a:spcPts val="2050"/>
              </a:spcBef>
              <a:defRPr sz="4416"/>
            </a:pPr>
            <a:r>
              <a:t>Database servers: Persistent data</a:t>
            </a:r>
          </a:p>
        </p:txBody>
      </p:sp>
      <p:sp>
        <p:nvSpPr>
          <p:cNvPr id="184" name="Connection Line"/>
          <p:cNvSpPr/>
          <p:nvPr/>
        </p:nvSpPr>
        <p:spPr>
          <a:xfrm>
            <a:off x="9348097" y="2059975"/>
            <a:ext cx="1" cy="3994004"/>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a:lstStyle/>
          <a:p>
            <a:pPr algn="ctr" defTabSz="1219169" hangingPunct="0"/>
            <a:endParaRPr sz="1200" kern="0">
              <a:solidFill>
                <a:srgbClr val="5E5E5E"/>
              </a:solidFill>
              <a:latin typeface="Helvetica Neue"/>
              <a:sym typeface="Helvetica Neue"/>
            </a:endParaRPr>
          </a:p>
        </p:txBody>
      </p:sp>
      <p:pic>
        <p:nvPicPr>
          <p:cNvPr id="150" name="Image" descr="Image"/>
          <p:cNvPicPr>
            <a:picLocks noChangeAspect="1"/>
          </p:cNvPicPr>
          <p:nvPr/>
        </p:nvPicPr>
        <p:blipFill>
          <a:blip r:embed="rId3"/>
          <a:stretch>
            <a:fillRect/>
          </a:stretch>
        </p:blipFill>
        <p:spPr>
          <a:xfrm>
            <a:off x="8209562" y="6053978"/>
            <a:ext cx="696516" cy="696516"/>
          </a:xfrm>
          <a:prstGeom prst="rect">
            <a:avLst/>
          </a:prstGeom>
          <a:ln w="12700">
            <a:miter lim="400000"/>
          </a:ln>
        </p:spPr>
      </p:pic>
      <p:grpSp>
        <p:nvGrpSpPr>
          <p:cNvPr id="157" name="Group"/>
          <p:cNvGrpSpPr/>
          <p:nvPr/>
        </p:nvGrpSpPr>
        <p:grpSpPr>
          <a:xfrm>
            <a:off x="7900268" y="2065605"/>
            <a:ext cx="2895657" cy="995503"/>
            <a:chOff x="0" y="0"/>
            <a:chExt cx="5791312" cy="1991003"/>
          </a:xfrm>
        </p:grpSpPr>
        <p:pic>
          <p:nvPicPr>
            <p:cNvPr id="151" name="Image" descr="Image"/>
            <p:cNvPicPr>
              <a:picLocks noChangeAspect="1"/>
            </p:cNvPicPr>
            <p:nvPr/>
          </p:nvPicPr>
          <p:blipFill>
            <a:blip r:embed="rId4"/>
            <a:srcRect r="71137"/>
            <a:stretch>
              <a:fillRect/>
            </a:stretch>
          </p:blipFill>
          <p:spPr>
            <a:xfrm>
              <a:off x="0" y="0"/>
              <a:ext cx="884089" cy="1991004"/>
            </a:xfrm>
            <a:prstGeom prst="rect">
              <a:avLst/>
            </a:prstGeom>
            <a:ln w="12700" cap="flat">
              <a:noFill/>
              <a:miter lim="400000"/>
            </a:ln>
            <a:effectLst/>
          </p:spPr>
        </p:pic>
        <p:pic>
          <p:nvPicPr>
            <p:cNvPr id="152" name="Image" descr="Image"/>
            <p:cNvPicPr>
              <a:picLocks noChangeAspect="1"/>
            </p:cNvPicPr>
            <p:nvPr/>
          </p:nvPicPr>
          <p:blipFill>
            <a:blip r:embed="rId4"/>
            <a:srcRect r="71137"/>
            <a:stretch>
              <a:fillRect/>
            </a:stretch>
          </p:blipFill>
          <p:spPr>
            <a:xfrm>
              <a:off x="981444" y="0"/>
              <a:ext cx="884090" cy="1991004"/>
            </a:xfrm>
            <a:prstGeom prst="rect">
              <a:avLst/>
            </a:prstGeom>
            <a:ln w="12700" cap="flat">
              <a:noFill/>
              <a:miter lim="400000"/>
            </a:ln>
            <a:effectLst/>
          </p:spPr>
        </p:pic>
        <p:pic>
          <p:nvPicPr>
            <p:cNvPr id="153" name="Image" descr="Image"/>
            <p:cNvPicPr>
              <a:picLocks noChangeAspect="1"/>
            </p:cNvPicPr>
            <p:nvPr/>
          </p:nvPicPr>
          <p:blipFill>
            <a:blip r:embed="rId4"/>
            <a:srcRect r="71137"/>
            <a:stretch>
              <a:fillRect/>
            </a:stretch>
          </p:blipFill>
          <p:spPr>
            <a:xfrm>
              <a:off x="1962888" y="0"/>
              <a:ext cx="884090" cy="1991004"/>
            </a:xfrm>
            <a:prstGeom prst="rect">
              <a:avLst/>
            </a:prstGeom>
            <a:ln w="12700" cap="flat">
              <a:noFill/>
              <a:miter lim="400000"/>
            </a:ln>
            <a:effectLst/>
          </p:spPr>
        </p:pic>
        <p:pic>
          <p:nvPicPr>
            <p:cNvPr id="154" name="Image" descr="Image"/>
            <p:cNvPicPr>
              <a:picLocks noChangeAspect="1"/>
            </p:cNvPicPr>
            <p:nvPr/>
          </p:nvPicPr>
          <p:blipFill>
            <a:blip r:embed="rId4"/>
            <a:srcRect r="71137"/>
            <a:stretch>
              <a:fillRect/>
            </a:stretch>
          </p:blipFill>
          <p:spPr>
            <a:xfrm>
              <a:off x="2944333" y="0"/>
              <a:ext cx="884090" cy="1991004"/>
            </a:xfrm>
            <a:prstGeom prst="rect">
              <a:avLst/>
            </a:prstGeom>
            <a:ln w="12700" cap="flat">
              <a:noFill/>
              <a:miter lim="400000"/>
            </a:ln>
            <a:effectLst/>
          </p:spPr>
        </p:pic>
        <p:pic>
          <p:nvPicPr>
            <p:cNvPr id="155" name="Image" descr="Image"/>
            <p:cNvPicPr>
              <a:picLocks noChangeAspect="1"/>
            </p:cNvPicPr>
            <p:nvPr/>
          </p:nvPicPr>
          <p:blipFill>
            <a:blip r:embed="rId4"/>
            <a:srcRect r="71137"/>
            <a:stretch>
              <a:fillRect/>
            </a:stretch>
          </p:blipFill>
          <p:spPr>
            <a:xfrm>
              <a:off x="3925777" y="0"/>
              <a:ext cx="884090" cy="1991004"/>
            </a:xfrm>
            <a:prstGeom prst="rect">
              <a:avLst/>
            </a:prstGeom>
            <a:ln w="12700" cap="flat">
              <a:noFill/>
              <a:miter lim="400000"/>
            </a:ln>
            <a:effectLst/>
          </p:spPr>
        </p:pic>
        <p:pic>
          <p:nvPicPr>
            <p:cNvPr id="156" name="Image" descr="Image"/>
            <p:cNvPicPr>
              <a:picLocks noChangeAspect="1"/>
            </p:cNvPicPr>
            <p:nvPr/>
          </p:nvPicPr>
          <p:blipFill>
            <a:blip r:embed="rId4"/>
            <a:srcRect r="71137"/>
            <a:stretch>
              <a:fillRect/>
            </a:stretch>
          </p:blipFill>
          <p:spPr>
            <a:xfrm>
              <a:off x="4907223" y="0"/>
              <a:ext cx="884090" cy="1991004"/>
            </a:xfrm>
            <a:prstGeom prst="rect">
              <a:avLst/>
            </a:prstGeom>
            <a:ln w="12700" cap="flat">
              <a:noFill/>
              <a:miter lim="400000"/>
            </a:ln>
            <a:effectLst/>
          </p:spPr>
        </p:pic>
      </p:grpSp>
      <p:grpSp>
        <p:nvGrpSpPr>
          <p:cNvPr id="162" name="Group"/>
          <p:cNvGrpSpPr/>
          <p:nvPr/>
        </p:nvGrpSpPr>
        <p:grpSpPr>
          <a:xfrm>
            <a:off x="8125710" y="3354991"/>
            <a:ext cx="2444664" cy="815616"/>
            <a:chOff x="170829" y="66654"/>
            <a:chExt cx="4889326" cy="1631229"/>
          </a:xfrm>
        </p:grpSpPr>
        <p:pic>
          <p:nvPicPr>
            <p:cNvPr id="158" name="Image" descr="Image"/>
            <p:cNvPicPr>
              <a:picLocks noChangeAspect="1"/>
            </p:cNvPicPr>
            <p:nvPr/>
          </p:nvPicPr>
          <p:blipFill>
            <a:blip r:embed="rId5"/>
            <a:srcRect l="5330" t="46568" r="4293" b="46077"/>
            <a:stretch>
              <a:fillRect/>
            </a:stretch>
          </p:blipFill>
          <p:spPr>
            <a:xfrm>
              <a:off x="170830" y="66654"/>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59" name="Image" descr="Image"/>
            <p:cNvPicPr>
              <a:picLocks noChangeAspect="1"/>
            </p:cNvPicPr>
            <p:nvPr/>
          </p:nvPicPr>
          <p:blipFill>
            <a:blip r:embed="rId5"/>
            <a:srcRect l="5330" t="46568" r="4293" b="46077"/>
            <a:stretch>
              <a:fillRect/>
            </a:stretch>
          </p:blipFill>
          <p:spPr>
            <a:xfrm>
              <a:off x="170830" y="477420"/>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60" name="Image" descr="Image"/>
            <p:cNvPicPr>
              <a:picLocks noChangeAspect="1"/>
            </p:cNvPicPr>
            <p:nvPr/>
          </p:nvPicPr>
          <p:blipFill>
            <a:blip r:embed="rId5"/>
            <a:srcRect l="5330" t="46568" r="4293" b="46077"/>
            <a:stretch>
              <a:fillRect/>
            </a:stretch>
          </p:blipFill>
          <p:spPr>
            <a:xfrm>
              <a:off x="170830" y="855720"/>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61" name="Image" descr="Image"/>
            <p:cNvPicPr>
              <a:picLocks noChangeAspect="1"/>
            </p:cNvPicPr>
            <p:nvPr/>
          </p:nvPicPr>
          <p:blipFill>
            <a:blip r:embed="rId5"/>
            <a:srcRect l="5330" t="46568" r="4293" b="46077"/>
            <a:stretch>
              <a:fillRect/>
            </a:stretch>
          </p:blipFill>
          <p:spPr>
            <a:xfrm>
              <a:off x="170830" y="1266486"/>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grpSp>
      <p:grpSp>
        <p:nvGrpSpPr>
          <p:cNvPr id="167" name="Group"/>
          <p:cNvGrpSpPr/>
          <p:nvPr/>
        </p:nvGrpSpPr>
        <p:grpSpPr>
          <a:xfrm>
            <a:off x="8068160" y="4732066"/>
            <a:ext cx="2660934" cy="867873"/>
            <a:chOff x="0" y="0"/>
            <a:chExt cx="5321867" cy="1735743"/>
          </a:xfrm>
        </p:grpSpPr>
        <p:pic>
          <p:nvPicPr>
            <p:cNvPr id="163" name="Image" descr="Image"/>
            <p:cNvPicPr>
              <a:picLocks noChangeAspect="1"/>
            </p:cNvPicPr>
            <p:nvPr/>
          </p:nvPicPr>
          <p:blipFill>
            <a:blip r:embed="rId6"/>
            <a:stretch>
              <a:fillRect/>
            </a:stretch>
          </p:blipFill>
          <p:spPr>
            <a:xfrm>
              <a:off x="1321593" y="0"/>
              <a:ext cx="1321369" cy="1735744"/>
            </a:xfrm>
            <a:prstGeom prst="rect">
              <a:avLst/>
            </a:prstGeom>
            <a:ln w="12700" cap="flat">
              <a:noFill/>
              <a:miter lim="400000"/>
            </a:ln>
            <a:effectLst/>
          </p:spPr>
        </p:pic>
        <p:pic>
          <p:nvPicPr>
            <p:cNvPr id="164" name="Image" descr="Image"/>
            <p:cNvPicPr>
              <a:picLocks noChangeAspect="1"/>
            </p:cNvPicPr>
            <p:nvPr/>
          </p:nvPicPr>
          <p:blipFill>
            <a:blip r:embed="rId6"/>
            <a:stretch>
              <a:fillRect/>
            </a:stretch>
          </p:blipFill>
          <p:spPr>
            <a:xfrm>
              <a:off x="0" y="0"/>
              <a:ext cx="1321368" cy="1735744"/>
            </a:xfrm>
            <a:prstGeom prst="rect">
              <a:avLst/>
            </a:prstGeom>
            <a:ln w="12700" cap="flat">
              <a:noFill/>
              <a:miter lim="400000"/>
            </a:ln>
            <a:effectLst/>
          </p:spPr>
        </p:pic>
        <p:pic>
          <p:nvPicPr>
            <p:cNvPr id="165" name="Image" descr="Image"/>
            <p:cNvPicPr>
              <a:picLocks noChangeAspect="1"/>
            </p:cNvPicPr>
            <p:nvPr/>
          </p:nvPicPr>
          <p:blipFill>
            <a:blip r:embed="rId6"/>
            <a:stretch>
              <a:fillRect/>
            </a:stretch>
          </p:blipFill>
          <p:spPr>
            <a:xfrm>
              <a:off x="2661046" y="0"/>
              <a:ext cx="1321369" cy="1735744"/>
            </a:xfrm>
            <a:prstGeom prst="rect">
              <a:avLst/>
            </a:prstGeom>
            <a:ln w="12700" cap="flat">
              <a:noFill/>
              <a:miter lim="400000"/>
            </a:ln>
            <a:effectLst/>
          </p:spPr>
        </p:pic>
        <p:pic>
          <p:nvPicPr>
            <p:cNvPr id="166" name="Image" descr="Image"/>
            <p:cNvPicPr>
              <a:picLocks noChangeAspect="1"/>
            </p:cNvPicPr>
            <p:nvPr/>
          </p:nvPicPr>
          <p:blipFill>
            <a:blip r:embed="rId6"/>
            <a:stretch>
              <a:fillRect/>
            </a:stretch>
          </p:blipFill>
          <p:spPr>
            <a:xfrm>
              <a:off x="4000500" y="0"/>
              <a:ext cx="1321368" cy="1735744"/>
            </a:xfrm>
            <a:prstGeom prst="rect">
              <a:avLst/>
            </a:prstGeom>
            <a:ln w="12700" cap="flat">
              <a:noFill/>
              <a:miter lim="400000"/>
            </a:ln>
            <a:effectLst/>
          </p:spPr>
        </p:pic>
      </p:grpSp>
      <p:sp>
        <p:nvSpPr>
          <p:cNvPr id="168" name="Content Delivery Network"/>
          <p:cNvSpPr txBox="1"/>
          <p:nvPr/>
        </p:nvSpPr>
        <p:spPr>
          <a:xfrm>
            <a:off x="10906055" y="2065624"/>
            <a:ext cx="1132540" cy="9954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defTabSz="821531">
              <a:defRPr sz="4000">
                <a:solidFill>
                  <a:srgbClr val="000000"/>
                </a:solidFill>
                <a:latin typeface="Helvetica Light"/>
                <a:ea typeface="Helvetica Light"/>
                <a:cs typeface="Helvetica Light"/>
                <a:sym typeface="Helvetica Light"/>
              </a:defRPr>
            </a:lvl1pPr>
          </a:lstStyle>
          <a:p>
            <a:pPr algn="ctr" defTabSz="410766" hangingPunct="0"/>
            <a:r>
              <a:rPr sz="2000" kern="0"/>
              <a:t>Content Delivery Network</a:t>
            </a:r>
          </a:p>
        </p:txBody>
      </p:sp>
      <p:sp>
        <p:nvSpPr>
          <p:cNvPr id="169" name="Web Servers"/>
          <p:cNvSpPr txBox="1"/>
          <p:nvPr/>
        </p:nvSpPr>
        <p:spPr>
          <a:xfrm>
            <a:off x="10745321" y="3411756"/>
            <a:ext cx="1132540" cy="687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defTabSz="821531">
              <a:defRPr sz="4000">
                <a:solidFill>
                  <a:srgbClr val="000000"/>
                </a:solidFill>
                <a:latin typeface="Helvetica Light"/>
                <a:ea typeface="Helvetica Light"/>
                <a:cs typeface="Helvetica Light"/>
                <a:sym typeface="Helvetica Light"/>
              </a:defRPr>
            </a:lvl1pPr>
          </a:lstStyle>
          <a:p>
            <a:pPr algn="ctr" defTabSz="410766" hangingPunct="0"/>
            <a:r>
              <a:rPr sz="2000" kern="0"/>
              <a:t>Web Servers</a:t>
            </a:r>
          </a:p>
        </p:txBody>
      </p:sp>
      <p:sp>
        <p:nvSpPr>
          <p:cNvPr id="170" name="App Servers"/>
          <p:cNvSpPr txBox="1"/>
          <p:nvPr/>
        </p:nvSpPr>
        <p:spPr>
          <a:xfrm>
            <a:off x="10745321" y="4822157"/>
            <a:ext cx="1132540" cy="687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defTabSz="821531">
              <a:defRPr sz="4000">
                <a:solidFill>
                  <a:srgbClr val="000000"/>
                </a:solidFill>
                <a:latin typeface="Helvetica Light"/>
                <a:ea typeface="Helvetica Light"/>
                <a:cs typeface="Helvetica Light"/>
                <a:sym typeface="Helvetica Light"/>
              </a:defRPr>
            </a:lvl1pPr>
          </a:lstStyle>
          <a:p>
            <a:pPr algn="ctr" defTabSz="410766" hangingPunct="0"/>
            <a:r>
              <a:rPr sz="2000" kern="0"/>
              <a:t>App Servers</a:t>
            </a:r>
          </a:p>
        </p:txBody>
      </p:sp>
      <p:pic>
        <p:nvPicPr>
          <p:cNvPr id="171" name="Image" descr="Image"/>
          <p:cNvPicPr>
            <a:picLocks noChangeAspect="1"/>
          </p:cNvPicPr>
          <p:nvPr/>
        </p:nvPicPr>
        <p:blipFill>
          <a:blip r:embed="rId3"/>
          <a:stretch>
            <a:fillRect/>
          </a:stretch>
        </p:blipFill>
        <p:spPr>
          <a:xfrm>
            <a:off x="8999839" y="6053978"/>
            <a:ext cx="696516" cy="696516"/>
          </a:xfrm>
          <a:prstGeom prst="rect">
            <a:avLst/>
          </a:prstGeom>
          <a:ln w="12700">
            <a:miter lim="400000"/>
          </a:ln>
        </p:spPr>
      </p:pic>
      <p:pic>
        <p:nvPicPr>
          <p:cNvPr id="172" name="Image" descr="Image"/>
          <p:cNvPicPr>
            <a:picLocks noChangeAspect="1"/>
          </p:cNvPicPr>
          <p:nvPr/>
        </p:nvPicPr>
        <p:blipFill>
          <a:blip r:embed="rId3"/>
          <a:stretch>
            <a:fillRect/>
          </a:stretch>
        </p:blipFill>
        <p:spPr>
          <a:xfrm>
            <a:off x="9790116" y="6053978"/>
            <a:ext cx="696517" cy="696516"/>
          </a:xfrm>
          <a:prstGeom prst="rect">
            <a:avLst/>
          </a:prstGeom>
          <a:ln w="12700">
            <a:miter lim="400000"/>
          </a:ln>
        </p:spPr>
      </p:pic>
      <p:sp>
        <p:nvSpPr>
          <p:cNvPr id="173" name="Database servers"/>
          <p:cNvSpPr txBox="1"/>
          <p:nvPr/>
        </p:nvSpPr>
        <p:spPr>
          <a:xfrm>
            <a:off x="10601260" y="6058392"/>
            <a:ext cx="1276601" cy="687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defTabSz="821531">
              <a:defRPr sz="4000">
                <a:solidFill>
                  <a:srgbClr val="000000"/>
                </a:solidFill>
                <a:latin typeface="Helvetica Light"/>
                <a:ea typeface="Helvetica Light"/>
                <a:cs typeface="Helvetica Light"/>
                <a:sym typeface="Helvetica Light"/>
              </a:defRPr>
            </a:lvl1pPr>
          </a:lstStyle>
          <a:p>
            <a:pPr algn="ctr" defTabSz="410766" hangingPunct="0"/>
            <a:r>
              <a:rPr sz="2000" kern="0"/>
              <a:t>Database servers</a:t>
            </a:r>
          </a:p>
        </p:txBody>
      </p:sp>
      <p:pic>
        <p:nvPicPr>
          <p:cNvPr id="174" name="Image" descr="Image"/>
          <p:cNvPicPr>
            <a:picLocks noChangeAspect="1"/>
          </p:cNvPicPr>
          <p:nvPr/>
        </p:nvPicPr>
        <p:blipFill>
          <a:blip r:embed="rId7"/>
          <a:stretch>
            <a:fillRect/>
          </a:stretch>
        </p:blipFill>
        <p:spPr>
          <a:xfrm>
            <a:off x="8245280" y="1113428"/>
            <a:ext cx="2205634" cy="946548"/>
          </a:xfrm>
          <a:prstGeom prst="rect">
            <a:avLst/>
          </a:prstGeom>
          <a:ln w="12700">
            <a:miter lim="400000"/>
          </a:ln>
        </p:spPr>
      </p:pic>
      <p:grpSp>
        <p:nvGrpSpPr>
          <p:cNvPr id="177" name="Group"/>
          <p:cNvGrpSpPr/>
          <p:nvPr/>
        </p:nvGrpSpPr>
        <p:grpSpPr>
          <a:xfrm>
            <a:off x="6830549" y="4754983"/>
            <a:ext cx="932768" cy="995503"/>
            <a:chOff x="0" y="0"/>
            <a:chExt cx="1865533" cy="1991003"/>
          </a:xfrm>
        </p:grpSpPr>
        <p:pic>
          <p:nvPicPr>
            <p:cNvPr id="175" name="Image" descr="Image"/>
            <p:cNvPicPr>
              <a:picLocks noChangeAspect="1"/>
            </p:cNvPicPr>
            <p:nvPr/>
          </p:nvPicPr>
          <p:blipFill>
            <a:blip r:embed="rId4"/>
            <a:srcRect r="71137"/>
            <a:stretch>
              <a:fillRect/>
            </a:stretch>
          </p:blipFill>
          <p:spPr>
            <a:xfrm>
              <a:off x="0" y="0"/>
              <a:ext cx="884089" cy="1991004"/>
            </a:xfrm>
            <a:prstGeom prst="rect">
              <a:avLst/>
            </a:prstGeom>
            <a:ln w="12700" cap="flat">
              <a:noFill/>
              <a:miter lim="400000"/>
            </a:ln>
            <a:effectLst/>
          </p:spPr>
        </p:pic>
        <p:pic>
          <p:nvPicPr>
            <p:cNvPr id="176" name="Image" descr="Image"/>
            <p:cNvPicPr>
              <a:picLocks noChangeAspect="1"/>
            </p:cNvPicPr>
            <p:nvPr/>
          </p:nvPicPr>
          <p:blipFill>
            <a:blip r:embed="rId4"/>
            <a:srcRect r="71137"/>
            <a:stretch>
              <a:fillRect/>
            </a:stretch>
          </p:blipFill>
          <p:spPr>
            <a:xfrm>
              <a:off x="981444" y="0"/>
              <a:ext cx="884090" cy="1991004"/>
            </a:xfrm>
            <a:prstGeom prst="rect">
              <a:avLst/>
            </a:prstGeom>
            <a:ln w="12700" cap="flat">
              <a:noFill/>
              <a:miter lim="400000"/>
            </a:ln>
            <a:effectLst/>
          </p:spPr>
        </p:pic>
      </p:grpSp>
      <p:sp>
        <p:nvSpPr>
          <p:cNvPr id="178" name="Misc Services"/>
          <p:cNvSpPr txBox="1"/>
          <p:nvPr/>
        </p:nvSpPr>
        <p:spPr>
          <a:xfrm>
            <a:off x="6730663" y="5900109"/>
            <a:ext cx="1132540" cy="6876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defTabSz="821531">
              <a:defRPr sz="4000">
                <a:solidFill>
                  <a:srgbClr val="000000"/>
                </a:solidFill>
                <a:latin typeface="Helvetica Light"/>
                <a:ea typeface="Helvetica Light"/>
                <a:cs typeface="Helvetica Light"/>
                <a:sym typeface="Helvetica Light"/>
              </a:defRPr>
            </a:lvl1pPr>
          </a:lstStyle>
          <a:p>
            <a:pPr algn="ctr" defTabSz="410766" hangingPunct="0"/>
            <a:r>
              <a:rPr sz="2000" kern="0"/>
              <a:t>Misc Services</a:t>
            </a:r>
          </a:p>
        </p:txBody>
      </p:sp>
      <p:sp>
        <p:nvSpPr>
          <p:cNvPr id="185" name="Connection Line"/>
          <p:cNvSpPr/>
          <p:nvPr/>
        </p:nvSpPr>
        <p:spPr>
          <a:xfrm>
            <a:off x="7528768" y="4165311"/>
            <a:ext cx="628097" cy="6168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a:lstStyle/>
          <a:p>
            <a:pPr algn="ctr" defTabSz="1219169" hangingPunct="0"/>
            <a:endParaRPr sz="1200" kern="0">
              <a:solidFill>
                <a:srgbClr val="5E5E5E"/>
              </a:solidFill>
              <a:latin typeface="Helvetica Neue"/>
              <a:sym typeface="Helvetica Neue"/>
            </a:endParaRPr>
          </a:p>
        </p:txBody>
      </p:sp>
      <p:grpSp>
        <p:nvGrpSpPr>
          <p:cNvPr id="182" name="Group"/>
          <p:cNvGrpSpPr/>
          <p:nvPr/>
        </p:nvGrpSpPr>
        <p:grpSpPr>
          <a:xfrm>
            <a:off x="6569322" y="1367815"/>
            <a:ext cx="1018977" cy="1751212"/>
            <a:chOff x="280114" y="0"/>
            <a:chExt cx="2037953" cy="3502421"/>
          </a:xfrm>
        </p:grpSpPr>
        <p:pic>
          <p:nvPicPr>
            <p:cNvPr id="180" name="Image" descr="Image"/>
            <p:cNvPicPr>
              <a:picLocks noChangeAspect="1"/>
            </p:cNvPicPr>
            <p:nvPr/>
          </p:nvPicPr>
          <p:blipFill>
            <a:blip r:embed="rId8"/>
            <a:stretch>
              <a:fillRect/>
            </a:stretch>
          </p:blipFill>
          <p:spPr>
            <a:xfrm>
              <a:off x="280114" y="0"/>
              <a:ext cx="1266393" cy="1857375"/>
            </a:xfrm>
            <a:prstGeom prst="rect">
              <a:avLst/>
            </a:prstGeom>
            <a:ln w="12700" cap="flat">
              <a:noFill/>
              <a:miter lim="400000"/>
            </a:ln>
            <a:effectLst/>
          </p:spPr>
        </p:pic>
        <p:sp>
          <p:nvSpPr>
            <p:cNvPr id="181" name="Clients"/>
            <p:cNvSpPr/>
            <p:nvPr/>
          </p:nvSpPr>
          <p:spPr>
            <a:xfrm>
              <a:off x="1048067" y="223242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lgn="ctr" defTabSz="410766" hangingPunct="0"/>
              <a:r>
                <a:rPr sz="2500" kern="0"/>
                <a:t>Clients</a:t>
              </a:r>
            </a:p>
          </p:txBody>
        </p:sp>
      </p:grpSp>
      <p:sp>
        <p:nvSpPr>
          <p:cNvPr id="186" name="Connection Line"/>
          <p:cNvSpPr/>
          <p:nvPr/>
        </p:nvSpPr>
        <p:spPr>
          <a:xfrm>
            <a:off x="7202576" y="1514146"/>
            <a:ext cx="1042705" cy="3706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a:lstStyle/>
          <a:p>
            <a:pPr algn="ctr" defTabSz="1219169" hangingPunct="0"/>
            <a:endParaRPr sz="1200" kern="0">
              <a:solidFill>
                <a:srgbClr val="5E5E5E"/>
              </a:solidFill>
              <a:latin typeface="Helvetica Neue"/>
              <a:sym typeface="Helvetica Neue"/>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Infrastructure as a Service: Virtual Machines"/>
          <p:cNvSpPr txBox="1">
            <a:spLocks noGrp="1"/>
          </p:cNvSpPr>
          <p:nvPr>
            <p:ph type="title"/>
          </p:nvPr>
        </p:nvSpPr>
        <p:spPr>
          <a:prstGeom prst="rect">
            <a:avLst/>
          </a:prstGeom>
        </p:spPr>
        <p:txBody>
          <a:bodyPr>
            <a:normAutofit fontScale="90000"/>
          </a:bodyPr>
          <a:lstStyle/>
          <a:p>
            <a:r>
              <a:t>Infrastructure as a Service: Virtual Machines</a:t>
            </a:r>
          </a:p>
        </p:txBody>
      </p:sp>
      <p:sp>
        <p:nvSpPr>
          <p:cNvPr id="256" name="Slide Subtitle"/>
          <p:cNvSpPr txBox="1">
            <a:spLocks noGrp="1"/>
          </p:cNvSpPr>
          <p:nvPr>
            <p:ph type="body" sz="quarter" idx="1"/>
          </p:nvPr>
        </p:nvSpPr>
        <p:spPr>
          <a:prstGeom prst="rect">
            <a:avLst/>
          </a:prstGeom>
        </p:spPr>
        <p:txBody>
          <a:bodyPr>
            <a:normAutofit fontScale="92500" lnSpcReduction="10000"/>
          </a:bodyPr>
          <a:lstStyle/>
          <a:p>
            <a:endParaRPr/>
          </a:p>
        </p:txBody>
      </p:sp>
      <p:sp>
        <p:nvSpPr>
          <p:cNvPr id="257" name="Body Level One…"/>
          <p:cNvSpPr txBox="1">
            <a:spLocks noGrp="1"/>
          </p:cNvSpPr>
          <p:nvPr>
            <p:ph type="body" idx="21"/>
          </p:nvPr>
        </p:nvSpPr>
        <p:spPr>
          <a:xfrm>
            <a:off x="603250" y="2124252"/>
            <a:ext cx="6564797" cy="426094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spcBef>
                <a:spcPts val="1450"/>
              </a:spcBef>
              <a:buSzPct val="100000"/>
            </a:pPr>
            <a:r>
              <a:rPr dirty="0"/>
              <a:t>Rely on </a:t>
            </a:r>
            <a:r>
              <a:rPr i="1" dirty="0"/>
              <a:t>virtualization</a:t>
            </a:r>
            <a:r>
              <a:rPr dirty="0"/>
              <a:t> to slice a single large server into many smaller machines</a:t>
            </a:r>
          </a:p>
          <a:p>
            <a:r>
              <a:rPr dirty="0"/>
              <a:t>OS provides resource limits and quality guarantees per-VM</a:t>
            </a:r>
          </a:p>
          <a:p>
            <a:r>
              <a:rPr dirty="0"/>
              <a:t>Each VM runs its </a:t>
            </a:r>
            <a:r>
              <a:rPr b="1" dirty="0"/>
              <a:t>own operating system</a:t>
            </a:r>
          </a:p>
          <a:p>
            <a:r>
              <a:rPr dirty="0"/>
              <a:t>Examples: Amazon EC2, Google Compute Engine, Azure VMs</a:t>
            </a:r>
          </a:p>
        </p:txBody>
      </p:sp>
      <p:grpSp>
        <p:nvGrpSpPr>
          <p:cNvPr id="267" name="Group"/>
          <p:cNvGrpSpPr/>
          <p:nvPr/>
        </p:nvGrpSpPr>
        <p:grpSpPr>
          <a:xfrm>
            <a:off x="7936888" y="2196479"/>
            <a:ext cx="1681396" cy="4117478"/>
            <a:chOff x="0" y="0"/>
            <a:chExt cx="3362791" cy="8234955"/>
          </a:xfrm>
        </p:grpSpPr>
        <p:sp>
          <p:nvSpPr>
            <p:cNvPr id="258"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259"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260"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261"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262"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263"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264"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265"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sp>
          <p:nvSpPr>
            <p:cNvPr id="266" name="IaaS"/>
            <p:cNvSpPr/>
            <p:nvPr/>
          </p:nvSpPr>
          <p:spPr>
            <a:xfrm>
              <a:off x="0" y="7732253"/>
              <a:ext cx="3362791"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IaaS</a:t>
              </a:r>
            </a:p>
          </p:txBody>
        </p:sp>
      </p:grpSp>
      <p:sp>
        <p:nvSpPr>
          <p:cNvPr id="268" name="Self-managed"/>
          <p:cNvSpPr txBox="1"/>
          <p:nvPr/>
        </p:nvSpPr>
        <p:spPr>
          <a:xfrm>
            <a:off x="7693138" y="6561790"/>
            <a:ext cx="1681396" cy="259045"/>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700" i="1">
                <a:solidFill>
                  <a:srgbClr val="000000"/>
                </a:solidFill>
              </a:defRPr>
            </a:lvl1pPr>
          </a:lstStyle>
          <a:p>
            <a:r>
              <a:rPr sz="1350"/>
              <a:t>Self-managed</a:t>
            </a:r>
          </a:p>
        </p:txBody>
      </p:sp>
      <p:sp>
        <p:nvSpPr>
          <p:cNvPr id="269" name="Vendor-managed"/>
          <p:cNvSpPr txBox="1"/>
          <p:nvPr/>
        </p:nvSpPr>
        <p:spPr>
          <a:xfrm>
            <a:off x="9429589" y="6561790"/>
            <a:ext cx="1979722" cy="259045"/>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700" i="1">
                <a:solidFill>
                  <a:srgbClr val="000000"/>
                </a:solidFill>
              </a:defRPr>
            </a:lvl1pPr>
          </a:lstStyle>
          <a:p>
            <a:r>
              <a:rPr sz="1350"/>
              <a:t>Vendor-managed</a:t>
            </a:r>
          </a:p>
        </p:txBody>
      </p:sp>
      <p:grpSp>
        <p:nvGrpSpPr>
          <p:cNvPr id="272" name="Group"/>
          <p:cNvGrpSpPr/>
          <p:nvPr/>
        </p:nvGrpSpPr>
        <p:grpSpPr>
          <a:xfrm>
            <a:off x="9813668" y="5303299"/>
            <a:ext cx="2216152" cy="1270741"/>
            <a:chOff x="0" y="0"/>
            <a:chExt cx="4432301" cy="2541480"/>
          </a:xfrm>
        </p:grpSpPr>
        <p:pic>
          <p:nvPicPr>
            <p:cNvPr id="270" name="Image" descr="Image"/>
            <p:cNvPicPr>
              <a:picLocks noChangeAspect="1"/>
            </p:cNvPicPr>
            <p:nvPr/>
          </p:nvPicPr>
          <p:blipFill>
            <a:blip r:embed="rId3"/>
            <a:stretch>
              <a:fillRect/>
            </a:stretch>
          </p:blipFill>
          <p:spPr>
            <a:xfrm>
              <a:off x="0" y="0"/>
              <a:ext cx="4432302" cy="889001"/>
            </a:xfrm>
            <a:prstGeom prst="rect">
              <a:avLst/>
            </a:prstGeom>
            <a:ln w="12700" cap="flat">
              <a:noFill/>
              <a:miter lim="400000"/>
            </a:ln>
            <a:effectLst/>
          </p:spPr>
        </p:pic>
        <p:sp>
          <p:nvSpPr>
            <p:cNvPr id="271" name="Class Server, in CS Department Data Center"/>
            <p:cNvSpPr/>
            <p:nvPr/>
          </p:nvSpPr>
          <p:spPr>
            <a:xfrm>
              <a:off x="2216150" y="1271480"/>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a:solidFill>
                    <a:srgbClr val="000000"/>
                  </a:solidFill>
                </a:defRPr>
              </a:lvl1pPr>
            </a:lstStyle>
            <a:p>
              <a:r>
                <a:rPr sz="900"/>
                <a:t>A single server in the cloud</a:t>
              </a:r>
            </a:p>
          </p:txBody>
        </p:sp>
      </p:grpSp>
      <p:sp>
        <p:nvSpPr>
          <p:cNvPr id="273" name="Rectangle"/>
          <p:cNvSpPr/>
          <p:nvPr/>
        </p:nvSpPr>
        <p:spPr>
          <a:xfrm>
            <a:off x="9850210" y="4929767"/>
            <a:ext cx="1087680" cy="376374"/>
          </a:xfrm>
          <a:prstGeom prst="rect">
            <a:avLst/>
          </a:prstGeom>
          <a:solidFill>
            <a:srgbClr val="34A5DA"/>
          </a:solidFill>
          <a:ln w="381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274" name="VM1"/>
          <p:cNvSpPr txBox="1"/>
          <p:nvPr/>
        </p:nvSpPr>
        <p:spPr>
          <a:xfrm>
            <a:off x="9866085" y="5014613"/>
            <a:ext cx="1055930" cy="212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rPr sz="1050"/>
              <a:t>VM1</a:t>
            </a:r>
          </a:p>
        </p:txBody>
      </p:sp>
      <p:sp>
        <p:nvSpPr>
          <p:cNvPr id="275" name="Rectangle"/>
          <p:cNvSpPr/>
          <p:nvPr/>
        </p:nvSpPr>
        <p:spPr>
          <a:xfrm>
            <a:off x="10910331" y="4929767"/>
            <a:ext cx="1087680" cy="376374"/>
          </a:xfrm>
          <a:prstGeom prst="rect">
            <a:avLst/>
          </a:prstGeom>
          <a:solidFill>
            <a:srgbClr val="34A5DA"/>
          </a:solidFill>
          <a:ln w="381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276" name="VM2"/>
          <p:cNvSpPr txBox="1"/>
          <p:nvPr/>
        </p:nvSpPr>
        <p:spPr>
          <a:xfrm>
            <a:off x="10926206" y="5014613"/>
            <a:ext cx="1055930" cy="212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rPr sz="1050"/>
              <a:t>VM2</a:t>
            </a:r>
          </a:p>
        </p:txBody>
      </p:sp>
      <p:sp>
        <p:nvSpPr>
          <p:cNvPr id="277" name="Rectangle"/>
          <p:cNvSpPr/>
          <p:nvPr/>
        </p:nvSpPr>
        <p:spPr>
          <a:xfrm>
            <a:off x="9850210" y="4550324"/>
            <a:ext cx="2152151" cy="376374"/>
          </a:xfrm>
          <a:prstGeom prst="rect">
            <a:avLst/>
          </a:prstGeom>
          <a:solidFill>
            <a:srgbClr val="34A5DA"/>
          </a:solidFill>
          <a:ln w="381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278" name="VM3"/>
          <p:cNvSpPr txBox="1"/>
          <p:nvPr/>
        </p:nvSpPr>
        <p:spPr>
          <a:xfrm>
            <a:off x="10398320" y="4632072"/>
            <a:ext cx="1055930" cy="212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rPr sz="1050"/>
              <a:t>VM3</a:t>
            </a:r>
          </a:p>
        </p:txBody>
      </p:sp>
      <p:sp>
        <p:nvSpPr>
          <p:cNvPr id="279" name="Rectangle"/>
          <p:cNvSpPr/>
          <p:nvPr/>
        </p:nvSpPr>
        <p:spPr>
          <a:xfrm>
            <a:off x="10377605" y="4174488"/>
            <a:ext cx="531967" cy="376374"/>
          </a:xfrm>
          <a:prstGeom prst="rect">
            <a:avLst/>
          </a:prstGeom>
          <a:solidFill>
            <a:srgbClr val="34A5DA"/>
          </a:solidFill>
          <a:ln w="381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280" name="VM5"/>
          <p:cNvSpPr txBox="1"/>
          <p:nvPr/>
        </p:nvSpPr>
        <p:spPr>
          <a:xfrm>
            <a:off x="10116940" y="4259334"/>
            <a:ext cx="1055930" cy="212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rPr sz="1050"/>
              <a:t>VM5</a:t>
            </a:r>
          </a:p>
        </p:txBody>
      </p:sp>
      <p:sp>
        <p:nvSpPr>
          <p:cNvPr id="281" name="Rectangle"/>
          <p:cNvSpPr/>
          <p:nvPr/>
        </p:nvSpPr>
        <p:spPr>
          <a:xfrm>
            <a:off x="10907965" y="4174488"/>
            <a:ext cx="1087680" cy="376374"/>
          </a:xfrm>
          <a:prstGeom prst="rect">
            <a:avLst/>
          </a:prstGeom>
          <a:solidFill>
            <a:srgbClr val="34A5DA"/>
          </a:solidFill>
          <a:ln w="381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282" name="VM6"/>
          <p:cNvSpPr txBox="1"/>
          <p:nvPr/>
        </p:nvSpPr>
        <p:spPr>
          <a:xfrm>
            <a:off x="10923840" y="4259334"/>
            <a:ext cx="1055930" cy="212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rPr sz="1050"/>
              <a:t>VM6</a:t>
            </a:r>
          </a:p>
        </p:txBody>
      </p:sp>
      <p:sp>
        <p:nvSpPr>
          <p:cNvPr id="283" name="Rectangle"/>
          <p:cNvSpPr/>
          <p:nvPr/>
        </p:nvSpPr>
        <p:spPr>
          <a:xfrm>
            <a:off x="9857323" y="4174488"/>
            <a:ext cx="525372" cy="376374"/>
          </a:xfrm>
          <a:prstGeom prst="rect">
            <a:avLst/>
          </a:prstGeom>
          <a:solidFill>
            <a:srgbClr val="34A5DA"/>
          </a:solidFill>
          <a:ln w="38100">
            <a:solidFill>
              <a:srgbClr val="000000"/>
            </a:solidFill>
            <a:miter lim="400000"/>
          </a:ln>
        </p:spPr>
        <p:txBody>
          <a:bodyPr lIns="25400" tIns="25400" rIns="25400" bIns="25400" anchor="ctr"/>
          <a:lstStyle/>
          <a:p>
            <a:pPr defTabSz="412750">
              <a:defRPr sz="3200">
                <a:solidFill>
                  <a:srgbClr val="000000"/>
                </a:solidFill>
                <a:latin typeface="Helvetica Neue Medium"/>
                <a:ea typeface="Helvetica Neue Medium"/>
                <a:cs typeface="Helvetica Neue Medium"/>
                <a:sym typeface="Helvetica Neue Medium"/>
              </a:defRPr>
            </a:pPr>
            <a:endParaRPr sz="1600"/>
          </a:p>
        </p:txBody>
      </p:sp>
      <p:sp>
        <p:nvSpPr>
          <p:cNvPr id="284" name="VM4"/>
          <p:cNvSpPr txBox="1"/>
          <p:nvPr/>
        </p:nvSpPr>
        <p:spPr>
          <a:xfrm>
            <a:off x="9560320" y="4259334"/>
            <a:ext cx="1055930" cy="2128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rPr sz="1050"/>
              <a:t>VM4</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Virtual Machines to Containers"/>
          <p:cNvSpPr txBox="1">
            <a:spLocks noGrp="1"/>
          </p:cNvSpPr>
          <p:nvPr>
            <p:ph type="title"/>
          </p:nvPr>
        </p:nvSpPr>
        <p:spPr>
          <a:prstGeom prst="rect">
            <a:avLst/>
          </a:prstGeom>
        </p:spPr>
        <p:txBody>
          <a:bodyPr/>
          <a:lstStyle/>
          <a:p>
            <a:r>
              <a:t>Virtual Machines to Containers</a:t>
            </a:r>
          </a:p>
        </p:txBody>
      </p:sp>
      <p:sp>
        <p:nvSpPr>
          <p:cNvPr id="322" name="Slide Subtitle"/>
          <p:cNvSpPr txBox="1">
            <a:spLocks noGrp="1"/>
          </p:cNvSpPr>
          <p:nvPr>
            <p:ph type="body" sz="quarter" idx="1"/>
          </p:nvPr>
        </p:nvSpPr>
        <p:spPr>
          <a:prstGeom prst="rect">
            <a:avLst/>
          </a:prstGeom>
        </p:spPr>
        <p:txBody>
          <a:bodyPr>
            <a:normAutofit fontScale="92500" lnSpcReduction="10000"/>
          </a:bodyPr>
          <a:lstStyle/>
          <a:p>
            <a:endParaRPr/>
          </a:p>
        </p:txBody>
      </p:sp>
      <p:sp>
        <p:nvSpPr>
          <p:cNvPr id="323" name="Body Level One…"/>
          <p:cNvSpPr txBox="1">
            <a:spLocks noGrp="1"/>
          </p:cNvSpPr>
          <p:nvPr>
            <p:ph type="body" idx="21"/>
          </p:nvPr>
        </p:nvSpPr>
        <p:spPr>
          <a:xfrm>
            <a:off x="603250" y="2124252"/>
            <a:ext cx="5847442" cy="426094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240632" indent="-240632">
              <a:spcBef>
                <a:spcPts val="1450"/>
              </a:spcBef>
              <a:buSzPct val="100000"/>
            </a:pPr>
            <a:r>
              <a:rPr dirty="0"/>
              <a:t>Each VM contains a full operating system</a:t>
            </a:r>
          </a:p>
          <a:p>
            <a:pPr marL="240632" indent="-240632">
              <a:spcBef>
                <a:spcPts val="1450"/>
              </a:spcBef>
              <a:buSzPct val="100000"/>
            </a:pPr>
            <a:r>
              <a:rPr b="1" dirty="0"/>
              <a:t>What if </a:t>
            </a:r>
            <a:r>
              <a:rPr dirty="0"/>
              <a:t>each application could run in the same (overall) operating system? Why have multiple copies?</a:t>
            </a:r>
          </a:p>
          <a:p>
            <a:pPr marL="240632" indent="-240632">
              <a:spcBef>
                <a:spcPts val="1450"/>
              </a:spcBef>
              <a:buSzPct val="100000"/>
            </a:pPr>
            <a:r>
              <a:rPr dirty="0"/>
              <a:t>Advantages to smaller apps:</a:t>
            </a:r>
          </a:p>
          <a:p>
            <a:pPr marL="431132" lvl="1" indent="-240632" defTabSz="1219169">
              <a:lnSpc>
                <a:spcPct val="90000"/>
              </a:lnSpc>
              <a:spcBef>
                <a:spcPts val="1450"/>
              </a:spcBef>
              <a:buSzPct val="100000"/>
              <a:defRPr sz="4800" b="0"/>
            </a:pPr>
            <a:r>
              <a:rPr sz="2400" dirty="0"/>
              <a:t>Faster to copy (and hence provision)</a:t>
            </a:r>
          </a:p>
          <a:p>
            <a:pPr marL="431132" lvl="1" indent="-240632" defTabSz="1219169">
              <a:lnSpc>
                <a:spcPct val="90000"/>
              </a:lnSpc>
              <a:spcBef>
                <a:spcPts val="1450"/>
              </a:spcBef>
              <a:buSzPct val="100000"/>
              <a:defRPr sz="4800" b="0"/>
            </a:pPr>
            <a:r>
              <a:rPr sz="2400" dirty="0"/>
              <a:t>Consume less storage at rest</a:t>
            </a:r>
          </a:p>
        </p:txBody>
      </p:sp>
      <p:grpSp>
        <p:nvGrpSpPr>
          <p:cNvPr id="333" name="Group"/>
          <p:cNvGrpSpPr/>
          <p:nvPr/>
        </p:nvGrpSpPr>
        <p:grpSpPr>
          <a:xfrm>
            <a:off x="8435199" y="2145679"/>
            <a:ext cx="1681396" cy="4117478"/>
            <a:chOff x="0" y="0"/>
            <a:chExt cx="3362791" cy="8234955"/>
          </a:xfrm>
        </p:grpSpPr>
        <p:sp>
          <p:nvSpPr>
            <p:cNvPr id="32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32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32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32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328"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329"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33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33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sp>
          <p:nvSpPr>
            <p:cNvPr id="332" name="VMs as a service"/>
            <p:cNvSpPr/>
            <p:nvPr/>
          </p:nvSpPr>
          <p:spPr>
            <a:xfrm>
              <a:off x="0" y="7732253"/>
              <a:ext cx="3362791"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VMs as a service</a:t>
              </a:r>
            </a:p>
          </p:txBody>
        </p:sp>
      </p:grpSp>
      <p:grpSp>
        <p:nvGrpSpPr>
          <p:cNvPr id="343" name="Group"/>
          <p:cNvGrpSpPr/>
          <p:nvPr/>
        </p:nvGrpSpPr>
        <p:grpSpPr>
          <a:xfrm>
            <a:off x="10339305" y="2145679"/>
            <a:ext cx="1681396" cy="4217505"/>
            <a:chOff x="0" y="0"/>
            <a:chExt cx="3362791" cy="8435009"/>
          </a:xfrm>
        </p:grpSpPr>
        <p:sp>
          <p:nvSpPr>
            <p:cNvPr id="33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33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33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33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338"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339"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34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34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sp>
          <p:nvSpPr>
            <p:cNvPr id="342" name="Containers as a service"/>
            <p:cNvSpPr/>
            <p:nvPr/>
          </p:nvSpPr>
          <p:spPr>
            <a:xfrm>
              <a:off x="0" y="7532197"/>
              <a:ext cx="3362791" cy="90281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Containers as a service</a:t>
              </a:r>
            </a:p>
          </p:txBody>
        </p:sp>
      </p:grpSp>
      <p:sp>
        <p:nvSpPr>
          <p:cNvPr id="344" name="Self-managed"/>
          <p:cNvSpPr txBox="1"/>
          <p:nvPr/>
        </p:nvSpPr>
        <p:spPr>
          <a:xfrm>
            <a:off x="8379699" y="6506422"/>
            <a:ext cx="1681396" cy="259045"/>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700" i="1">
                <a:solidFill>
                  <a:srgbClr val="000000"/>
                </a:solidFill>
              </a:defRPr>
            </a:lvl1pPr>
          </a:lstStyle>
          <a:p>
            <a:r>
              <a:rPr sz="1350"/>
              <a:t>Self-managed</a:t>
            </a:r>
          </a:p>
        </p:txBody>
      </p:sp>
      <p:sp>
        <p:nvSpPr>
          <p:cNvPr id="345" name="Vendor-managed"/>
          <p:cNvSpPr txBox="1"/>
          <p:nvPr/>
        </p:nvSpPr>
        <p:spPr>
          <a:xfrm>
            <a:off x="10116150" y="6506422"/>
            <a:ext cx="1979722" cy="259045"/>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700" i="1">
                <a:solidFill>
                  <a:srgbClr val="000000"/>
                </a:solidFill>
              </a:defRPr>
            </a:lvl1pPr>
          </a:lstStyle>
          <a:p>
            <a:r>
              <a:rPr sz="1350"/>
              <a:t>Vendor-managed</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aaS is the Simplest Choice for App Deployment"/>
          <p:cNvSpPr txBox="1">
            <a:spLocks noGrp="1"/>
          </p:cNvSpPr>
          <p:nvPr>
            <p:ph type="title"/>
          </p:nvPr>
        </p:nvSpPr>
        <p:spPr>
          <a:prstGeom prst="rect">
            <a:avLst/>
          </a:prstGeom>
        </p:spPr>
        <p:txBody>
          <a:bodyPr>
            <a:noAutofit/>
          </a:bodyPr>
          <a:lstStyle>
            <a:lvl1pPr defTabSz="2194504">
              <a:defRPr sz="7650" spc="-153"/>
            </a:lvl1pPr>
          </a:lstStyle>
          <a:p>
            <a:r>
              <a:rPr sz="3600" dirty="0"/>
              <a:t>PaaS is the Simplest Choice for App Deployment</a:t>
            </a:r>
          </a:p>
        </p:txBody>
      </p:sp>
      <p:sp>
        <p:nvSpPr>
          <p:cNvPr id="402" name="Slide Subtitle"/>
          <p:cNvSpPr txBox="1">
            <a:spLocks noGrp="1"/>
          </p:cNvSpPr>
          <p:nvPr>
            <p:ph type="body" sz="quarter" idx="1"/>
          </p:nvPr>
        </p:nvSpPr>
        <p:spPr>
          <a:prstGeom prst="rect">
            <a:avLst/>
          </a:prstGeom>
        </p:spPr>
        <p:txBody>
          <a:bodyPr>
            <a:normAutofit fontScale="92500" lnSpcReduction="10000"/>
          </a:bodyPr>
          <a:lstStyle/>
          <a:p>
            <a:endParaRPr dirty="0"/>
          </a:p>
        </p:txBody>
      </p:sp>
      <p:sp>
        <p:nvSpPr>
          <p:cNvPr id="403" name="Body Level One…"/>
          <p:cNvSpPr txBox="1">
            <a:spLocks noGrp="1"/>
          </p:cNvSpPr>
          <p:nvPr>
            <p:ph type="body" idx="21"/>
          </p:nvPr>
        </p:nvSpPr>
        <p:spPr>
          <a:xfrm>
            <a:off x="603250" y="2124252"/>
            <a:ext cx="9237271" cy="41280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06943" indent="-206943" defTabSz="1048485">
              <a:spcBef>
                <a:spcPts val="1900"/>
              </a:spcBef>
              <a:buSzPct val="100000"/>
              <a:defRPr sz="4128"/>
            </a:pPr>
            <a:r>
              <a:rPr dirty="0"/>
              <a:t>Platform-as-a-Service (PaaS) products provide common components that most apps need, fully managed by the vendor: load balancer, monitoring, application server</a:t>
            </a:r>
          </a:p>
          <a:p>
            <a:pPr marL="370773" lvl="1" indent="-206943" defTabSz="1048485">
              <a:lnSpc>
                <a:spcPct val="90000"/>
              </a:lnSpc>
              <a:spcBef>
                <a:spcPts val="1900"/>
              </a:spcBef>
              <a:buSzPct val="100000"/>
              <a:defRPr sz="4128" b="0"/>
            </a:pPr>
            <a:r>
              <a:rPr dirty="0"/>
              <a:t>Examples: Heroku, AWS Elastic Beanstalk, Google App Engine</a:t>
            </a:r>
          </a:p>
          <a:p>
            <a:pPr marL="206943" indent="-206943" defTabSz="1048485">
              <a:spcBef>
                <a:spcPts val="1900"/>
              </a:spcBef>
              <a:buSzPct val="100000"/>
              <a:defRPr sz="4128"/>
            </a:pPr>
            <a:r>
              <a:rPr dirty="0"/>
              <a:t>Some PaaS products are designed to deploy apps as </a:t>
            </a:r>
            <a:r>
              <a:rPr i="1" dirty="0"/>
              <a:t>single functions</a:t>
            </a:r>
            <a:r>
              <a:rPr dirty="0"/>
              <a:t> that are invoked when a web request is made, and don’t run otherwise (“function-as-a-service”)</a:t>
            </a:r>
          </a:p>
          <a:p>
            <a:pPr marL="370773" lvl="1" indent="-206943" defTabSz="1048485">
              <a:lnSpc>
                <a:spcPct val="90000"/>
              </a:lnSpc>
              <a:spcBef>
                <a:spcPts val="1900"/>
              </a:spcBef>
              <a:buSzPct val="100000"/>
              <a:defRPr sz="4128" b="0"/>
            </a:pPr>
            <a:r>
              <a:rPr dirty="0"/>
              <a:t>Examples: AWS Lambda, Google Cloud Functions, Azure Functions</a:t>
            </a:r>
          </a:p>
          <a:p>
            <a:pPr marL="206943" indent="-206943" defTabSz="1048485">
              <a:spcBef>
                <a:spcPts val="1900"/>
              </a:spcBef>
              <a:buSzPct val="100000"/>
              <a:defRPr sz="4128"/>
            </a:pPr>
            <a:r>
              <a:rPr dirty="0"/>
              <a:t>Some PaaS products also provide databases and authentication</a:t>
            </a:r>
          </a:p>
          <a:p>
            <a:pPr marL="370773" lvl="1" indent="-206943" defTabSz="1048485">
              <a:lnSpc>
                <a:spcPct val="90000"/>
              </a:lnSpc>
              <a:spcBef>
                <a:spcPts val="1900"/>
              </a:spcBef>
              <a:buSzPct val="100000"/>
              <a:defRPr sz="4128" b="0"/>
            </a:pPr>
            <a:r>
              <a:rPr dirty="0"/>
              <a:t>Examples: Google Firebase, Back4App</a:t>
            </a:r>
          </a:p>
        </p:txBody>
      </p:sp>
      <p:grpSp>
        <p:nvGrpSpPr>
          <p:cNvPr id="413" name="Group"/>
          <p:cNvGrpSpPr/>
          <p:nvPr/>
        </p:nvGrpSpPr>
        <p:grpSpPr>
          <a:xfrm>
            <a:off x="10265313" y="2205489"/>
            <a:ext cx="1681396" cy="4117478"/>
            <a:chOff x="0" y="0"/>
            <a:chExt cx="3362791" cy="8234955"/>
          </a:xfrm>
        </p:grpSpPr>
        <p:sp>
          <p:nvSpPr>
            <p:cNvPr id="40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40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40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40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408"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409"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41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41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sp>
          <p:nvSpPr>
            <p:cNvPr id="412" name="PaaS"/>
            <p:cNvSpPr/>
            <p:nvPr/>
          </p:nvSpPr>
          <p:spPr>
            <a:xfrm>
              <a:off x="0" y="7732253"/>
              <a:ext cx="3362791"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PaaS</a:t>
              </a:r>
            </a:p>
          </p:txBody>
        </p:sp>
      </p:gr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elf-managed vs Vendor-managed Infrastructure"/>
          <p:cNvSpPr txBox="1">
            <a:spLocks noGrp="1"/>
          </p:cNvSpPr>
          <p:nvPr>
            <p:ph type="title"/>
          </p:nvPr>
        </p:nvSpPr>
        <p:spPr>
          <a:prstGeom prst="rect">
            <a:avLst/>
          </a:prstGeom>
        </p:spPr>
        <p:txBody>
          <a:bodyPr>
            <a:noAutofit/>
          </a:bodyPr>
          <a:lstStyle>
            <a:lvl1pPr defTabSz="2194504">
              <a:defRPr sz="7650" spc="-153"/>
            </a:lvl1pPr>
          </a:lstStyle>
          <a:p>
            <a:r>
              <a:rPr sz="3600" dirty="0"/>
              <a:t>Self-managed vs Vendor-managed Infrastructure</a:t>
            </a:r>
          </a:p>
        </p:txBody>
      </p:sp>
      <p:sp>
        <p:nvSpPr>
          <p:cNvPr id="459" name="Slide Subtitle"/>
          <p:cNvSpPr txBox="1">
            <a:spLocks noGrp="1"/>
          </p:cNvSpPr>
          <p:nvPr>
            <p:ph type="body" sz="quarter" idx="1"/>
          </p:nvPr>
        </p:nvSpPr>
        <p:spPr>
          <a:prstGeom prst="rect">
            <a:avLst/>
          </a:prstGeom>
        </p:spPr>
        <p:txBody>
          <a:bodyPr>
            <a:normAutofit fontScale="92500" lnSpcReduction="10000"/>
          </a:bodyPr>
          <a:lstStyle/>
          <a:p>
            <a:endParaRPr/>
          </a:p>
        </p:txBody>
      </p:sp>
      <p:sp>
        <p:nvSpPr>
          <p:cNvPr id="460" name="Body Level One…"/>
          <p:cNvSpPr txBox="1">
            <a:spLocks noGrp="1"/>
          </p:cNvSpPr>
          <p:nvPr>
            <p:ph type="body" idx="21"/>
          </p:nvPr>
        </p:nvSpPr>
        <p:spPr>
          <a:xfrm>
            <a:off x="603250" y="2124252"/>
            <a:ext cx="6182450" cy="41280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04537" indent="-204537" defTabSz="1036294">
              <a:spcBef>
                <a:spcPts val="1900"/>
              </a:spcBef>
              <a:buSzPct val="100000"/>
              <a:defRPr sz="4080"/>
            </a:pPr>
            <a:r>
              <a:rPr dirty="0"/>
              <a:t>Benefits to vendor-managed options:</a:t>
            </a:r>
          </a:p>
          <a:p>
            <a:pPr marL="366462" lvl="1" indent="-204537" defTabSz="1036294">
              <a:lnSpc>
                <a:spcPct val="90000"/>
              </a:lnSpc>
              <a:spcBef>
                <a:spcPts val="1900"/>
              </a:spcBef>
              <a:buSzPct val="100000"/>
              <a:defRPr sz="4080" b="0"/>
            </a:pPr>
            <a:r>
              <a:rPr dirty="0"/>
              <a:t>Greater opportunity to reduce resource consumption, improve resource utilization</a:t>
            </a:r>
          </a:p>
          <a:p>
            <a:pPr marL="366462" lvl="1" indent="-204537" defTabSz="1036294">
              <a:lnSpc>
                <a:spcPct val="90000"/>
              </a:lnSpc>
              <a:spcBef>
                <a:spcPts val="1900"/>
              </a:spcBef>
              <a:buSzPct val="100000"/>
              <a:defRPr sz="4080" b="0"/>
            </a:pPr>
            <a:r>
              <a:rPr dirty="0"/>
              <a:t>Less management burden</a:t>
            </a:r>
          </a:p>
          <a:p>
            <a:pPr marL="366462" lvl="1" indent="-204537" defTabSz="1036294">
              <a:lnSpc>
                <a:spcPct val="90000"/>
              </a:lnSpc>
              <a:spcBef>
                <a:spcPts val="1900"/>
              </a:spcBef>
              <a:buSzPct val="100000"/>
              <a:defRPr sz="4080" b="0"/>
            </a:pPr>
            <a:r>
              <a:rPr dirty="0"/>
              <a:t>Less capital investment, greater operating expenses</a:t>
            </a:r>
          </a:p>
          <a:p>
            <a:pPr marL="204537" indent="-204537" defTabSz="1036294">
              <a:spcBef>
                <a:spcPts val="1900"/>
              </a:spcBef>
              <a:buSzPct val="100000"/>
              <a:defRPr sz="4080"/>
            </a:pPr>
            <a:r>
              <a:rPr dirty="0"/>
              <a:t>Benefits to self-managed options:</a:t>
            </a:r>
          </a:p>
          <a:p>
            <a:pPr marL="366462" lvl="1" indent="-204537" defTabSz="1036294">
              <a:lnSpc>
                <a:spcPct val="90000"/>
              </a:lnSpc>
              <a:spcBef>
                <a:spcPts val="1900"/>
              </a:spcBef>
              <a:buSzPct val="100000"/>
              <a:defRPr sz="4080" b="0"/>
            </a:pPr>
            <a:r>
              <a:rPr dirty="0"/>
              <a:t>Greater flexibility and avoid vendor lock-in</a:t>
            </a:r>
          </a:p>
          <a:p>
            <a:pPr marL="366462" lvl="1" indent="-204537" defTabSz="1036294">
              <a:lnSpc>
                <a:spcPct val="90000"/>
              </a:lnSpc>
              <a:spcBef>
                <a:spcPts val="1900"/>
              </a:spcBef>
              <a:buSzPct val="100000"/>
              <a:defRPr sz="4080" b="0"/>
            </a:pPr>
            <a:r>
              <a:rPr dirty="0"/>
              <a:t>More capital investment, less operating expenses</a:t>
            </a:r>
          </a:p>
        </p:txBody>
      </p:sp>
      <p:sp>
        <p:nvSpPr>
          <p:cNvPr id="461" name="Self-managed"/>
          <p:cNvSpPr txBox="1"/>
          <p:nvPr/>
        </p:nvSpPr>
        <p:spPr>
          <a:xfrm>
            <a:off x="8379699" y="6506422"/>
            <a:ext cx="1681396" cy="259045"/>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700" i="1">
                <a:solidFill>
                  <a:srgbClr val="000000"/>
                </a:solidFill>
              </a:defRPr>
            </a:lvl1pPr>
          </a:lstStyle>
          <a:p>
            <a:r>
              <a:rPr sz="1350"/>
              <a:t>Self-managed</a:t>
            </a:r>
          </a:p>
        </p:txBody>
      </p:sp>
      <p:sp>
        <p:nvSpPr>
          <p:cNvPr id="462" name="Vendor-managed"/>
          <p:cNvSpPr txBox="1"/>
          <p:nvPr/>
        </p:nvSpPr>
        <p:spPr>
          <a:xfrm>
            <a:off x="10116150" y="6506422"/>
            <a:ext cx="1979722" cy="259045"/>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2700" i="1">
                <a:solidFill>
                  <a:srgbClr val="000000"/>
                </a:solidFill>
              </a:defRPr>
            </a:lvl1pPr>
          </a:lstStyle>
          <a:p>
            <a:r>
              <a:rPr sz="1350"/>
              <a:t>Vendor-managed</a:t>
            </a:r>
          </a:p>
        </p:txBody>
      </p:sp>
      <p:grpSp>
        <p:nvGrpSpPr>
          <p:cNvPr id="472" name="Group"/>
          <p:cNvGrpSpPr/>
          <p:nvPr/>
        </p:nvGrpSpPr>
        <p:grpSpPr>
          <a:xfrm>
            <a:off x="8567950" y="1984100"/>
            <a:ext cx="1681396" cy="4117478"/>
            <a:chOff x="0" y="0"/>
            <a:chExt cx="3362791" cy="8234955"/>
          </a:xfrm>
        </p:grpSpPr>
        <p:sp>
          <p:nvSpPr>
            <p:cNvPr id="463"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46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465"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466"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467"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468"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469"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470"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sp>
          <p:nvSpPr>
            <p:cNvPr id="471" name="IaaS"/>
            <p:cNvSpPr/>
            <p:nvPr/>
          </p:nvSpPr>
          <p:spPr>
            <a:xfrm>
              <a:off x="0" y="7732253"/>
              <a:ext cx="3362791"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IaaS</a:t>
              </a:r>
            </a:p>
          </p:txBody>
        </p:sp>
      </p:grpSp>
      <p:grpSp>
        <p:nvGrpSpPr>
          <p:cNvPr id="482" name="Group"/>
          <p:cNvGrpSpPr/>
          <p:nvPr/>
        </p:nvGrpSpPr>
        <p:grpSpPr>
          <a:xfrm>
            <a:off x="10265313" y="1984100"/>
            <a:ext cx="1681396" cy="4139461"/>
            <a:chOff x="0" y="0"/>
            <a:chExt cx="3362791" cy="8278920"/>
          </a:xfrm>
        </p:grpSpPr>
        <p:sp>
          <p:nvSpPr>
            <p:cNvPr id="473"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47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475"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476"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477"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478"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479"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480"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sp>
          <p:nvSpPr>
            <p:cNvPr id="481" name="SaaS"/>
            <p:cNvSpPr/>
            <p:nvPr/>
          </p:nvSpPr>
          <p:spPr>
            <a:xfrm>
              <a:off x="0" y="7776218"/>
              <a:ext cx="3362791" cy="50270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SaaS</a:t>
              </a:r>
            </a:p>
          </p:txBody>
        </p:sp>
      </p:grpSp>
      <p:grpSp>
        <p:nvGrpSpPr>
          <p:cNvPr id="492" name="Group"/>
          <p:cNvGrpSpPr/>
          <p:nvPr/>
        </p:nvGrpSpPr>
        <p:grpSpPr>
          <a:xfrm>
            <a:off x="6870587" y="1984100"/>
            <a:ext cx="1681396" cy="4219335"/>
            <a:chOff x="0" y="0"/>
            <a:chExt cx="3362791" cy="8438669"/>
          </a:xfrm>
        </p:grpSpPr>
        <p:sp>
          <p:nvSpPr>
            <p:cNvPr id="483"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data center</a:t>
              </a:r>
            </a:p>
          </p:txBody>
        </p:sp>
        <p:sp>
          <p:nvSpPr>
            <p:cNvPr id="484"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Network</a:t>
              </a:r>
            </a:p>
          </p:txBody>
        </p:sp>
        <p:sp>
          <p:nvSpPr>
            <p:cNvPr id="485"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Storage</a:t>
              </a:r>
            </a:p>
          </p:txBody>
        </p:sp>
        <p:sp>
          <p:nvSpPr>
            <p:cNvPr id="486"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Physical Server</a:t>
              </a:r>
            </a:p>
          </p:txBody>
        </p:sp>
        <p:sp>
          <p:nvSpPr>
            <p:cNvPr id="487"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Operating System</a:t>
              </a:r>
            </a:p>
          </p:txBody>
        </p:sp>
        <p:sp>
          <p:nvSpPr>
            <p:cNvPr id="488"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Middleware</a:t>
              </a:r>
            </a:p>
          </p:txBody>
        </p:sp>
        <p:sp>
          <p:nvSpPr>
            <p:cNvPr id="489"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Application</a:t>
              </a:r>
            </a:p>
          </p:txBody>
        </p:sp>
        <p:sp>
          <p:nvSpPr>
            <p:cNvPr id="490" name="Traditional, on-premises computing"/>
            <p:cNvSpPr/>
            <p:nvPr/>
          </p:nvSpPr>
          <p:spPr>
            <a:xfrm>
              <a:off x="0" y="7535857"/>
              <a:ext cx="3362791" cy="90281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defRPr sz="2600">
                  <a:solidFill>
                    <a:srgbClr val="000000"/>
                  </a:solidFill>
                </a:defRPr>
              </a:lvl1pPr>
            </a:lstStyle>
            <a:p>
              <a:r>
                <a:rPr sz="1300"/>
                <a:t>Traditional, on-premises computing</a:t>
              </a:r>
            </a:p>
          </p:txBody>
        </p:sp>
        <p:sp>
          <p:nvSpPr>
            <p:cNvPr id="491"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noAutofit/>
            </a:bodyPr>
            <a:lstStyle>
              <a:lvl1pPr>
                <a:defRPr>
                  <a:solidFill>
                    <a:srgbClr val="000000"/>
                  </a:solidFill>
                </a:defRPr>
              </a:lvl1pPr>
            </a:lstStyle>
            <a:p>
              <a:r>
                <a:rPr sz="900"/>
                <a:t>Virtualization</a:t>
              </a:r>
            </a:p>
          </p:txBody>
        </p:sp>
      </p:gr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0……………."/>
          <p:cNvGrpSpPr/>
          <p:nvPr/>
        </p:nvGrpSpPr>
        <p:grpSpPr>
          <a:xfrm>
            <a:off x="3069877" y="2542971"/>
            <a:ext cx="3898693" cy="3641687"/>
            <a:chOff x="-1" y="0"/>
            <a:chExt cx="7797384" cy="7283371"/>
          </a:xfrm>
        </p:grpSpPr>
        <p:sp>
          <p:nvSpPr>
            <p:cNvPr id="276" name="Rectangle"/>
            <p:cNvSpPr/>
            <p:nvPr/>
          </p:nvSpPr>
          <p:spPr>
            <a:xfrm>
              <a:off x="-1" y="0"/>
              <a:ext cx="7797384" cy="7283371"/>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277" name="0……………."/>
            <p:cNvSpPr txBox="1"/>
            <p:nvPr/>
          </p:nvSpPr>
          <p:spPr>
            <a:xfrm>
              <a:off x="31749" y="3344169"/>
              <a:ext cx="7733884"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rPr sz="1600"/>
                <a:t>0…………….</a:t>
              </a:r>
            </a:p>
          </p:txBody>
        </p:sp>
      </p:grpSp>
      <p:sp>
        <p:nvSpPr>
          <p:cNvPr id="279" name="Continuous Integration"/>
          <p:cNvSpPr txBox="1">
            <a:spLocks noGrp="1"/>
          </p:cNvSpPr>
          <p:nvPr>
            <p:ph type="title"/>
          </p:nvPr>
        </p:nvSpPr>
        <p:spPr>
          <a:xfrm>
            <a:off x="603250" y="539750"/>
            <a:ext cx="10985500" cy="716583"/>
          </a:xfrm>
          <a:prstGeom prst="rect">
            <a:avLst/>
          </a:prstGeom>
        </p:spPr>
        <p:txBody>
          <a:bodyPr>
            <a:noAutofit/>
          </a:bodyPr>
          <a:lstStyle>
            <a:lvl1pPr>
              <a:defRPr sz="7600" spc="-200"/>
            </a:lvl1pPr>
          </a:lstStyle>
          <a:p>
            <a:r>
              <a:rPr sz="4000" dirty="0"/>
              <a:t>Continuous Integration is a Software Pipeline</a:t>
            </a:r>
          </a:p>
        </p:txBody>
      </p:sp>
      <p:sp>
        <p:nvSpPr>
          <p:cNvPr id="329" name="Connection Line"/>
          <p:cNvSpPr/>
          <p:nvPr/>
        </p:nvSpPr>
        <p:spPr>
          <a:xfrm>
            <a:off x="4650480" y="3064009"/>
            <a:ext cx="737503"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0"/>
                  <a:pt x="14400" y="-10800"/>
                  <a:pt x="21600" y="0"/>
                </a:cubicBezTo>
              </a:path>
            </a:pathLst>
          </a:custGeom>
          <a:ln w="63500">
            <a:solidFill>
              <a:srgbClr val="000000"/>
            </a:solidFill>
            <a:miter lim="400000"/>
            <a:tailEnd type="triangle"/>
          </a:ln>
        </p:spPr>
        <p:txBody>
          <a:bodyPr/>
          <a:lstStyle/>
          <a:p>
            <a:endParaRPr sz="900"/>
          </a:p>
        </p:txBody>
      </p:sp>
      <p:sp>
        <p:nvSpPr>
          <p:cNvPr id="330" name="Connection Line"/>
          <p:cNvSpPr/>
          <p:nvPr/>
        </p:nvSpPr>
        <p:spPr>
          <a:xfrm>
            <a:off x="6804032" y="3064009"/>
            <a:ext cx="737504"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lim="400000"/>
            <a:tailEnd type="triangle"/>
          </a:ln>
        </p:spPr>
        <p:txBody>
          <a:bodyPr/>
          <a:lstStyle/>
          <a:p>
            <a:endParaRPr sz="900"/>
          </a:p>
        </p:txBody>
      </p:sp>
      <p:sp>
        <p:nvSpPr>
          <p:cNvPr id="331" name="Connection Line"/>
          <p:cNvSpPr/>
          <p:nvPr/>
        </p:nvSpPr>
        <p:spPr>
          <a:xfrm>
            <a:off x="8957585" y="3064009"/>
            <a:ext cx="737504"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10800"/>
                  <a:pt x="14400" y="0"/>
                  <a:pt x="21600" y="10800"/>
                </a:cubicBezTo>
              </a:path>
            </a:pathLst>
          </a:custGeom>
          <a:ln w="63500">
            <a:solidFill>
              <a:srgbClr val="000000"/>
            </a:solidFill>
            <a:miter lim="400000"/>
            <a:tailEnd type="triangle"/>
          </a:ln>
        </p:spPr>
        <p:txBody>
          <a:bodyPr/>
          <a:lstStyle/>
          <a:p>
            <a:endParaRPr sz="900"/>
          </a:p>
        </p:txBody>
      </p:sp>
      <p:sp>
        <p:nvSpPr>
          <p:cNvPr id="332" name="Connection Line"/>
          <p:cNvSpPr/>
          <p:nvPr/>
        </p:nvSpPr>
        <p:spPr>
          <a:xfrm>
            <a:off x="2496928" y="3064009"/>
            <a:ext cx="737503" cy="1"/>
          </a:xfrm>
          <a:custGeom>
            <a:avLst/>
            <a:gdLst/>
            <a:ahLst/>
            <a:cxnLst>
              <a:cxn ang="0">
                <a:pos x="wd2" y="hd2"/>
              </a:cxn>
              <a:cxn ang="5400000">
                <a:pos x="wd2" y="hd2"/>
              </a:cxn>
              <a:cxn ang="10800000">
                <a:pos x="wd2" y="hd2"/>
              </a:cxn>
              <a:cxn ang="16200000">
                <a:pos x="wd2" y="hd2"/>
              </a:cxn>
            </a:cxnLst>
            <a:rect l="0" t="0" r="r" b="b"/>
            <a:pathLst>
              <a:path w="21600" h="10800" extrusionOk="0">
                <a:moveTo>
                  <a:pt x="0" y="0"/>
                </a:moveTo>
                <a:cubicBezTo>
                  <a:pt x="7200" y="21600"/>
                  <a:pt x="14400" y="10800"/>
                  <a:pt x="21600" y="0"/>
                </a:cubicBezTo>
              </a:path>
            </a:pathLst>
          </a:custGeom>
          <a:ln w="63500">
            <a:solidFill>
              <a:srgbClr val="000000"/>
            </a:solidFill>
            <a:miter lim="400000"/>
            <a:tailEnd type="triangle"/>
          </a:ln>
        </p:spPr>
        <p:txBody>
          <a:bodyPr/>
          <a:lstStyle/>
          <a:p>
            <a:endParaRPr sz="900"/>
          </a:p>
        </p:txBody>
      </p:sp>
      <p:sp>
        <p:nvSpPr>
          <p:cNvPr id="333" name="Connection Line"/>
          <p:cNvSpPr/>
          <p:nvPr/>
        </p:nvSpPr>
        <p:spPr>
          <a:xfrm>
            <a:off x="2496928" y="3064009"/>
            <a:ext cx="7198161" cy="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21600"/>
                  <a:pt x="7200" y="21600"/>
                  <a:pt x="0" y="0"/>
                </a:cubicBezTo>
              </a:path>
            </a:pathLst>
          </a:custGeom>
          <a:ln w="63500">
            <a:solidFill>
              <a:srgbClr val="000000"/>
            </a:solidFill>
            <a:miter lim="400000"/>
            <a:tailEnd type="triangle"/>
          </a:ln>
        </p:spPr>
        <p:txBody>
          <a:bodyPr/>
          <a:lstStyle/>
          <a:p>
            <a:endParaRPr sz="900"/>
          </a:p>
        </p:txBody>
      </p:sp>
      <p:grpSp>
        <p:nvGrpSpPr>
          <p:cNvPr id="287" name="Code Review"/>
          <p:cNvGrpSpPr/>
          <p:nvPr/>
        </p:nvGrpSpPr>
        <p:grpSpPr>
          <a:xfrm>
            <a:off x="1080878" y="3672125"/>
            <a:ext cx="1416036" cy="467391"/>
            <a:chOff x="0" y="0"/>
            <a:chExt cx="2832070" cy="934779"/>
          </a:xfrm>
        </p:grpSpPr>
        <p:sp>
          <p:nvSpPr>
            <p:cNvPr id="285" name="Rectangle"/>
            <p:cNvSpPr/>
            <p:nvPr/>
          </p:nvSpPr>
          <p:spPr>
            <a:xfrm>
              <a:off x="0" y="0"/>
              <a:ext cx="2832070" cy="934779"/>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86" name="Code Review"/>
            <p:cNvSpPr txBox="1"/>
            <p:nvPr/>
          </p:nvSpPr>
          <p:spPr>
            <a:xfrm>
              <a:off x="0" y="185259"/>
              <a:ext cx="2832070" cy="564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rPr sz="1500"/>
                <a:t>Code Review</a:t>
              </a:r>
            </a:p>
          </p:txBody>
        </p:sp>
      </p:grpSp>
      <p:grpSp>
        <p:nvGrpSpPr>
          <p:cNvPr id="290" name="Style Check"/>
          <p:cNvGrpSpPr/>
          <p:nvPr/>
        </p:nvGrpSpPr>
        <p:grpSpPr>
          <a:xfrm>
            <a:off x="3234430" y="3672125"/>
            <a:ext cx="1416036" cy="467391"/>
            <a:chOff x="0" y="0"/>
            <a:chExt cx="2832069" cy="934779"/>
          </a:xfrm>
        </p:grpSpPr>
        <p:sp>
          <p:nvSpPr>
            <p:cNvPr id="288" name="Rectangle"/>
            <p:cNvSpPr/>
            <p:nvPr/>
          </p:nvSpPr>
          <p:spPr>
            <a:xfrm>
              <a:off x="0" y="0"/>
              <a:ext cx="2832069" cy="934779"/>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89" name="Style Check"/>
            <p:cNvSpPr txBox="1"/>
            <p:nvPr/>
          </p:nvSpPr>
          <p:spPr>
            <a:xfrm>
              <a:off x="0" y="185259"/>
              <a:ext cx="2832069" cy="564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rPr sz="1500"/>
                <a:t>Style Check</a:t>
              </a:r>
            </a:p>
          </p:txBody>
        </p:sp>
      </p:grpSp>
      <p:grpSp>
        <p:nvGrpSpPr>
          <p:cNvPr id="293" name="Compile"/>
          <p:cNvGrpSpPr/>
          <p:nvPr/>
        </p:nvGrpSpPr>
        <p:grpSpPr>
          <a:xfrm>
            <a:off x="3234430" y="4277243"/>
            <a:ext cx="1416036" cy="467391"/>
            <a:chOff x="0" y="0"/>
            <a:chExt cx="2832069" cy="934779"/>
          </a:xfrm>
        </p:grpSpPr>
        <p:sp>
          <p:nvSpPr>
            <p:cNvPr id="291" name="Rectangle"/>
            <p:cNvSpPr/>
            <p:nvPr/>
          </p:nvSpPr>
          <p:spPr>
            <a:xfrm>
              <a:off x="0" y="0"/>
              <a:ext cx="2832069" cy="934779"/>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92" name="Compile"/>
            <p:cNvSpPr txBox="1"/>
            <p:nvPr/>
          </p:nvSpPr>
          <p:spPr>
            <a:xfrm>
              <a:off x="0" y="185259"/>
              <a:ext cx="2832069" cy="564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rPr sz="1500"/>
                <a:t>Compile</a:t>
              </a:r>
            </a:p>
          </p:txBody>
        </p:sp>
      </p:grpSp>
      <p:grpSp>
        <p:nvGrpSpPr>
          <p:cNvPr id="296" name="Unit Test"/>
          <p:cNvGrpSpPr/>
          <p:nvPr/>
        </p:nvGrpSpPr>
        <p:grpSpPr>
          <a:xfrm>
            <a:off x="3234430" y="4882361"/>
            <a:ext cx="1416036" cy="467391"/>
            <a:chOff x="0" y="0"/>
            <a:chExt cx="2832069" cy="934779"/>
          </a:xfrm>
        </p:grpSpPr>
        <p:sp>
          <p:nvSpPr>
            <p:cNvPr id="294" name="Rectangle"/>
            <p:cNvSpPr/>
            <p:nvPr/>
          </p:nvSpPr>
          <p:spPr>
            <a:xfrm>
              <a:off x="0" y="0"/>
              <a:ext cx="2832069" cy="934779"/>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95" name="Unit Test"/>
            <p:cNvSpPr txBox="1"/>
            <p:nvPr/>
          </p:nvSpPr>
          <p:spPr>
            <a:xfrm>
              <a:off x="0" y="185259"/>
              <a:ext cx="2832069" cy="564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rPr sz="1500"/>
                <a:t>Unit Test</a:t>
              </a:r>
            </a:p>
          </p:txBody>
        </p:sp>
      </p:grpSp>
      <p:grpSp>
        <p:nvGrpSpPr>
          <p:cNvPr id="299" name="Prepare Deployment"/>
          <p:cNvGrpSpPr/>
          <p:nvPr/>
        </p:nvGrpSpPr>
        <p:grpSpPr>
          <a:xfrm>
            <a:off x="3234430" y="5487479"/>
            <a:ext cx="1416036" cy="516577"/>
            <a:chOff x="0" y="0"/>
            <a:chExt cx="2832069" cy="1033151"/>
          </a:xfrm>
        </p:grpSpPr>
        <p:sp>
          <p:nvSpPr>
            <p:cNvPr id="297" name="Rectangle"/>
            <p:cNvSpPr/>
            <p:nvPr/>
          </p:nvSpPr>
          <p:spPr>
            <a:xfrm>
              <a:off x="0" y="0"/>
              <a:ext cx="2832069" cy="1033151"/>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98" name="Prepare Deployment"/>
            <p:cNvSpPr txBox="1"/>
            <p:nvPr/>
          </p:nvSpPr>
          <p:spPr>
            <a:xfrm>
              <a:off x="0" y="3616"/>
              <a:ext cx="2832069" cy="1025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rPr sz="1500"/>
                <a:t>Prepare Deployment</a:t>
              </a:r>
            </a:p>
          </p:txBody>
        </p:sp>
      </p:grpSp>
      <p:grpSp>
        <p:nvGrpSpPr>
          <p:cNvPr id="302" name="Integration Test"/>
          <p:cNvGrpSpPr/>
          <p:nvPr/>
        </p:nvGrpSpPr>
        <p:grpSpPr>
          <a:xfrm>
            <a:off x="5387982" y="3669126"/>
            <a:ext cx="1416036" cy="467391"/>
            <a:chOff x="0" y="0"/>
            <a:chExt cx="2832070" cy="934779"/>
          </a:xfrm>
        </p:grpSpPr>
        <p:sp>
          <p:nvSpPr>
            <p:cNvPr id="300" name="Rectangle"/>
            <p:cNvSpPr/>
            <p:nvPr/>
          </p:nvSpPr>
          <p:spPr>
            <a:xfrm>
              <a:off x="0" y="0"/>
              <a:ext cx="2832070" cy="934779"/>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1" name="Integration Test"/>
            <p:cNvSpPr txBox="1"/>
            <p:nvPr/>
          </p:nvSpPr>
          <p:spPr>
            <a:xfrm>
              <a:off x="0" y="185259"/>
              <a:ext cx="2832070" cy="564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rPr sz="1500"/>
                <a:t>Integration Test</a:t>
              </a:r>
            </a:p>
          </p:txBody>
        </p:sp>
      </p:grpSp>
      <p:grpSp>
        <p:nvGrpSpPr>
          <p:cNvPr id="305" name="Load Test"/>
          <p:cNvGrpSpPr/>
          <p:nvPr/>
        </p:nvGrpSpPr>
        <p:grpSpPr>
          <a:xfrm>
            <a:off x="5387982" y="4277243"/>
            <a:ext cx="1416036" cy="467391"/>
            <a:chOff x="0" y="0"/>
            <a:chExt cx="2832070" cy="934779"/>
          </a:xfrm>
        </p:grpSpPr>
        <p:sp>
          <p:nvSpPr>
            <p:cNvPr id="303" name="Rectangle"/>
            <p:cNvSpPr/>
            <p:nvPr/>
          </p:nvSpPr>
          <p:spPr>
            <a:xfrm>
              <a:off x="0" y="0"/>
              <a:ext cx="2832070" cy="934779"/>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4" name="Load Test"/>
            <p:cNvSpPr txBox="1"/>
            <p:nvPr/>
          </p:nvSpPr>
          <p:spPr>
            <a:xfrm>
              <a:off x="0" y="185259"/>
              <a:ext cx="2832070" cy="564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rPr sz="1500"/>
                <a:t>Load Test</a:t>
              </a:r>
            </a:p>
          </p:txBody>
        </p:sp>
      </p:grpSp>
      <p:sp>
        <p:nvSpPr>
          <p:cNvPr id="306" name="Automate this centrally, provide a central record of results"/>
          <p:cNvSpPr txBox="1"/>
          <p:nvPr/>
        </p:nvSpPr>
        <p:spPr>
          <a:xfrm>
            <a:off x="2446800" y="6248370"/>
            <a:ext cx="5218416"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900" b="1">
                <a:solidFill>
                  <a:srgbClr val="000000"/>
                </a:solidFill>
              </a:defRPr>
            </a:lvl1pPr>
          </a:lstStyle>
          <a:p>
            <a:r>
              <a:rPr sz="1450"/>
              <a:t>Automate this centrally, provide a central record of results</a:t>
            </a:r>
          </a:p>
        </p:txBody>
      </p:sp>
      <p:grpSp>
        <p:nvGrpSpPr>
          <p:cNvPr id="309" name="KPIs"/>
          <p:cNvGrpSpPr/>
          <p:nvPr/>
        </p:nvGrpSpPr>
        <p:grpSpPr>
          <a:xfrm>
            <a:off x="9695087" y="3438605"/>
            <a:ext cx="1416036" cy="467391"/>
            <a:chOff x="0" y="0"/>
            <a:chExt cx="2832070" cy="934779"/>
          </a:xfrm>
        </p:grpSpPr>
        <p:sp>
          <p:nvSpPr>
            <p:cNvPr id="307" name="Rectangle"/>
            <p:cNvSpPr/>
            <p:nvPr/>
          </p:nvSpPr>
          <p:spPr>
            <a:xfrm>
              <a:off x="0" y="0"/>
              <a:ext cx="2832070" cy="934779"/>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8" name="KPIs"/>
            <p:cNvSpPr txBox="1"/>
            <p:nvPr/>
          </p:nvSpPr>
          <p:spPr>
            <a:xfrm>
              <a:off x="0" y="185259"/>
              <a:ext cx="2832070" cy="564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rPr sz="1500"/>
                <a:t>KPIs</a:t>
              </a:r>
            </a:p>
          </p:txBody>
        </p:sp>
      </p:grpSp>
      <p:grpSp>
        <p:nvGrpSpPr>
          <p:cNvPr id="312" name="End-to-end Test"/>
          <p:cNvGrpSpPr/>
          <p:nvPr/>
        </p:nvGrpSpPr>
        <p:grpSpPr>
          <a:xfrm>
            <a:off x="7541535" y="3438604"/>
            <a:ext cx="1416036" cy="467391"/>
            <a:chOff x="0" y="22568"/>
            <a:chExt cx="2832069" cy="934780"/>
          </a:xfrm>
        </p:grpSpPr>
        <p:sp>
          <p:nvSpPr>
            <p:cNvPr id="310" name="Rectangle"/>
            <p:cNvSpPr/>
            <p:nvPr/>
          </p:nvSpPr>
          <p:spPr>
            <a:xfrm>
              <a:off x="0" y="22568"/>
              <a:ext cx="2832069" cy="934780"/>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11" name="End-to-end Test"/>
            <p:cNvSpPr txBox="1"/>
            <p:nvPr/>
          </p:nvSpPr>
          <p:spPr>
            <a:xfrm>
              <a:off x="0" y="215526"/>
              <a:ext cx="2832069"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r>
                <a:rPr sz="1450"/>
                <a:t>End-to-end Test</a:t>
              </a:r>
            </a:p>
          </p:txBody>
        </p:sp>
      </p:grpSp>
      <p:grpSp>
        <p:nvGrpSpPr>
          <p:cNvPr id="315" name="Develop"/>
          <p:cNvGrpSpPr/>
          <p:nvPr/>
        </p:nvGrpSpPr>
        <p:grpSpPr>
          <a:xfrm>
            <a:off x="1080878" y="2746508"/>
            <a:ext cx="1416036" cy="635002"/>
            <a:chOff x="0" y="-1"/>
            <a:chExt cx="2832070" cy="1270003"/>
          </a:xfrm>
        </p:grpSpPr>
        <p:sp>
          <p:nvSpPr>
            <p:cNvPr id="313" name="Rectangle"/>
            <p:cNvSpPr/>
            <p:nvPr/>
          </p:nvSpPr>
          <p:spPr>
            <a:xfrm>
              <a:off x="0" y="-1"/>
              <a:ext cx="2832070" cy="1270003"/>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314" name="Develop"/>
            <p:cNvSpPr txBox="1"/>
            <p:nvPr/>
          </p:nvSpPr>
          <p:spPr>
            <a:xfrm>
              <a:off x="0" y="260541"/>
              <a:ext cx="2832070"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rPr sz="2100"/>
                <a:t>Develop</a:t>
              </a:r>
            </a:p>
          </p:txBody>
        </p:sp>
      </p:grpSp>
      <p:grpSp>
        <p:nvGrpSpPr>
          <p:cNvPr id="318" name="Build"/>
          <p:cNvGrpSpPr/>
          <p:nvPr/>
        </p:nvGrpSpPr>
        <p:grpSpPr>
          <a:xfrm>
            <a:off x="3234430" y="2746508"/>
            <a:ext cx="1416036" cy="635002"/>
            <a:chOff x="0" y="-1"/>
            <a:chExt cx="2832069" cy="1270003"/>
          </a:xfrm>
        </p:grpSpPr>
        <p:sp>
          <p:nvSpPr>
            <p:cNvPr id="316" name="Rectangle"/>
            <p:cNvSpPr/>
            <p:nvPr/>
          </p:nvSpPr>
          <p:spPr>
            <a:xfrm>
              <a:off x="0" y="-1"/>
              <a:ext cx="2832069" cy="1270003"/>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317" name="Build"/>
            <p:cNvSpPr txBox="1"/>
            <p:nvPr/>
          </p:nvSpPr>
          <p:spPr>
            <a:xfrm>
              <a:off x="0" y="260541"/>
              <a:ext cx="2832069"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rPr sz="2100"/>
                <a:t>Build</a:t>
              </a:r>
            </a:p>
          </p:txBody>
        </p:sp>
      </p:grpSp>
      <p:grpSp>
        <p:nvGrpSpPr>
          <p:cNvPr id="321" name="Test"/>
          <p:cNvGrpSpPr/>
          <p:nvPr/>
        </p:nvGrpSpPr>
        <p:grpSpPr>
          <a:xfrm>
            <a:off x="5387982" y="2746508"/>
            <a:ext cx="1416036" cy="635002"/>
            <a:chOff x="0" y="-1"/>
            <a:chExt cx="2832070" cy="1270003"/>
          </a:xfrm>
        </p:grpSpPr>
        <p:sp>
          <p:nvSpPr>
            <p:cNvPr id="319" name="Rectangle"/>
            <p:cNvSpPr/>
            <p:nvPr/>
          </p:nvSpPr>
          <p:spPr>
            <a:xfrm>
              <a:off x="0" y="-1"/>
              <a:ext cx="2832070" cy="1270003"/>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320" name="Test"/>
            <p:cNvSpPr txBox="1"/>
            <p:nvPr/>
          </p:nvSpPr>
          <p:spPr>
            <a:xfrm>
              <a:off x="0" y="260541"/>
              <a:ext cx="2832070"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rPr sz="2100"/>
                <a:t>Test</a:t>
              </a:r>
            </a:p>
          </p:txBody>
        </p:sp>
      </p:grpSp>
      <p:grpSp>
        <p:nvGrpSpPr>
          <p:cNvPr id="324" name="Deploy"/>
          <p:cNvGrpSpPr/>
          <p:nvPr/>
        </p:nvGrpSpPr>
        <p:grpSpPr>
          <a:xfrm>
            <a:off x="7541535" y="2746508"/>
            <a:ext cx="1416036" cy="635002"/>
            <a:chOff x="0" y="-1"/>
            <a:chExt cx="2832069" cy="1270003"/>
          </a:xfrm>
        </p:grpSpPr>
        <p:sp>
          <p:nvSpPr>
            <p:cNvPr id="322" name="Rectangle"/>
            <p:cNvSpPr/>
            <p:nvPr/>
          </p:nvSpPr>
          <p:spPr>
            <a:xfrm>
              <a:off x="0" y="-1"/>
              <a:ext cx="2832069" cy="1270003"/>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323" name="Deploy"/>
            <p:cNvSpPr txBox="1"/>
            <p:nvPr/>
          </p:nvSpPr>
          <p:spPr>
            <a:xfrm>
              <a:off x="0" y="260541"/>
              <a:ext cx="2832069"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rPr sz="2100"/>
                <a:t>Deploy</a:t>
              </a:r>
            </a:p>
          </p:txBody>
        </p:sp>
      </p:grpSp>
      <p:grpSp>
        <p:nvGrpSpPr>
          <p:cNvPr id="327" name="Monitor"/>
          <p:cNvGrpSpPr/>
          <p:nvPr/>
        </p:nvGrpSpPr>
        <p:grpSpPr>
          <a:xfrm>
            <a:off x="9695088" y="2746508"/>
            <a:ext cx="1416036" cy="635002"/>
            <a:chOff x="0" y="-1"/>
            <a:chExt cx="2832069" cy="1270003"/>
          </a:xfrm>
        </p:grpSpPr>
        <p:sp>
          <p:nvSpPr>
            <p:cNvPr id="325" name="Rectangle"/>
            <p:cNvSpPr/>
            <p:nvPr/>
          </p:nvSpPr>
          <p:spPr>
            <a:xfrm>
              <a:off x="0" y="-1"/>
              <a:ext cx="2832069" cy="1270003"/>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326" name="Monitor"/>
            <p:cNvSpPr txBox="1"/>
            <p:nvPr/>
          </p:nvSpPr>
          <p:spPr>
            <a:xfrm>
              <a:off x="0" y="260541"/>
              <a:ext cx="2832069"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rPr sz="2100"/>
                <a:t>Monitor</a:t>
              </a:r>
            </a:p>
          </p:txBody>
        </p:sp>
      </p:grpSp>
      <p:sp>
        <p:nvSpPr>
          <p:cNvPr id="328" name="Text Placeholder 2"/>
          <p:cNvSpPr txBox="1">
            <a:spLocks noGrp="1"/>
          </p:cNvSpPr>
          <p:nvPr>
            <p:ph type="body" sz="quarter" idx="1"/>
          </p:nvPr>
        </p:nvSpPr>
        <p:spPr>
          <a:xfrm>
            <a:off x="603250" y="1186481"/>
            <a:ext cx="10985500" cy="467390"/>
          </a:xfrm>
          <a:prstGeom prst="rect">
            <a:avLst/>
          </a:prstGeom>
        </p:spPr>
        <p:txBody>
          <a:bodyPr>
            <a:normAutofit fontScale="92500" lnSpcReduction="10000"/>
          </a:bodyPr>
          <a:lstStyle/>
          <a:p>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ontinuous Integration in Practice"/>
          <p:cNvSpPr txBox="1">
            <a:spLocks noGrp="1"/>
          </p:cNvSpPr>
          <p:nvPr>
            <p:ph type="title"/>
          </p:nvPr>
        </p:nvSpPr>
        <p:spPr>
          <a:xfrm>
            <a:off x="603250" y="539750"/>
            <a:ext cx="10985500" cy="716583"/>
          </a:xfrm>
          <a:prstGeom prst="rect">
            <a:avLst/>
          </a:prstGeom>
        </p:spPr>
        <p:txBody>
          <a:bodyPr/>
          <a:lstStyle>
            <a:lvl1pPr>
              <a:defRPr spc="-200"/>
            </a:lvl1pPr>
          </a:lstStyle>
          <a:p>
            <a:r>
              <a:t>Continuous Integration in Practice</a:t>
            </a:r>
          </a:p>
        </p:txBody>
      </p:sp>
      <p:sp>
        <p:nvSpPr>
          <p:cNvPr id="338" name="Small scale, with a service like CircleCI, GitHub Actions or TravisCI"/>
          <p:cNvSpPr txBox="1">
            <a:spLocks noGrp="1"/>
          </p:cNvSpPr>
          <p:nvPr>
            <p:ph type="body" sz="quarter" idx="1"/>
          </p:nvPr>
        </p:nvSpPr>
        <p:spPr>
          <a:xfrm>
            <a:off x="603250" y="1186481"/>
            <a:ext cx="10985500" cy="467390"/>
          </a:xfrm>
          <a:prstGeom prst="rect">
            <a:avLst/>
          </a:prstGeom>
        </p:spPr>
        <p:txBody>
          <a:bodyPr>
            <a:normAutofit fontScale="47500" lnSpcReduction="20000"/>
          </a:bodyPr>
          <a:lstStyle>
            <a:lvl1pPr defTabSz="808990">
              <a:defRPr sz="5300"/>
            </a:lvl1pPr>
          </a:lstStyle>
          <a:p>
            <a:r>
              <a:t>Small scale, with a service like CircleCI, GitHub Actions or TravisCI</a:t>
            </a:r>
          </a:p>
        </p:txBody>
      </p:sp>
      <p:pic>
        <p:nvPicPr>
          <p:cNvPr id="339"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340"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endParaRPr sz="900"/>
          </a:p>
        </p:txBody>
      </p:sp>
      <p:sp>
        <p:nvSpPr>
          <p:cNvPr id="341" name="Commits code to"/>
          <p:cNvSpPr txBox="1"/>
          <p:nvPr/>
        </p:nvSpPr>
        <p:spPr>
          <a:xfrm>
            <a:off x="2442856" y="2705361"/>
            <a:ext cx="241514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Commits code to</a:t>
            </a:r>
          </a:p>
        </p:txBody>
      </p:sp>
      <p:pic>
        <p:nvPicPr>
          <p:cNvPr id="342" name="Image" descr="Image"/>
          <p:cNvPicPr>
            <a:picLocks noChangeAspect="1"/>
          </p:cNvPicPr>
          <p:nvPr/>
        </p:nvPicPr>
        <p:blipFill>
          <a:blip r:embed="rId4"/>
          <a:stretch>
            <a:fillRect/>
          </a:stretch>
        </p:blipFill>
        <p:spPr>
          <a:xfrm>
            <a:off x="5407687" y="2245532"/>
            <a:ext cx="1495053" cy="1242762"/>
          </a:xfrm>
          <a:prstGeom prst="rect">
            <a:avLst/>
          </a:prstGeom>
          <a:ln w="12700">
            <a:miter lim="400000"/>
          </a:ln>
        </p:spPr>
      </p:pic>
      <p:sp>
        <p:nvSpPr>
          <p:cNvPr id="343" name="Developer"/>
          <p:cNvSpPr txBox="1"/>
          <p:nvPr/>
        </p:nvSpPr>
        <p:spPr>
          <a:xfrm>
            <a:off x="1687797" y="3207248"/>
            <a:ext cx="147142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Developer</a:t>
            </a:r>
          </a:p>
        </p:txBody>
      </p:sp>
      <p:pic>
        <p:nvPicPr>
          <p:cNvPr id="344"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345" name="GitHub"/>
          <p:cNvSpPr txBox="1"/>
          <p:nvPr/>
        </p:nvSpPr>
        <p:spPr>
          <a:xfrm>
            <a:off x="5654057" y="1819166"/>
            <a:ext cx="1046824"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GitHub</a:t>
            </a:r>
          </a:p>
        </p:txBody>
      </p:sp>
      <p:sp>
        <p:nvSpPr>
          <p:cNvPr id="346" name="Line"/>
          <p:cNvSpPr/>
          <p:nvPr/>
        </p:nvSpPr>
        <p:spPr>
          <a:xfrm flipH="1" flipV="1">
            <a:off x="6837514" y="2906716"/>
            <a:ext cx="1558155" cy="1040244"/>
          </a:xfrm>
          <a:prstGeom prst="line">
            <a:avLst/>
          </a:prstGeom>
          <a:ln w="25400">
            <a:solidFill>
              <a:srgbClr val="000000"/>
            </a:solidFill>
            <a:miter lim="400000"/>
            <a:tailEnd type="triangle"/>
          </a:ln>
        </p:spPr>
        <p:txBody>
          <a:bodyPr lIns="22859" tIns="22859" rIns="22859" bIns="22859"/>
          <a:lstStyle/>
          <a:p>
            <a:endParaRPr sz="900"/>
          </a:p>
        </p:txBody>
      </p:sp>
      <p:sp>
        <p:nvSpPr>
          <p:cNvPr id="347" name="TravisCI"/>
          <p:cNvSpPr txBox="1"/>
          <p:nvPr/>
        </p:nvSpPr>
        <p:spPr>
          <a:xfrm>
            <a:off x="9169479" y="5063994"/>
            <a:ext cx="897231" cy="36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800">
                <a:solidFill>
                  <a:srgbClr val="000000"/>
                </a:solidFill>
                <a:latin typeface="Helvetica Light"/>
                <a:ea typeface="Helvetica Light"/>
                <a:cs typeface="Helvetica Light"/>
                <a:sym typeface="Helvetica Light"/>
              </a:defRPr>
            </a:lvl1pPr>
          </a:lstStyle>
          <a:p>
            <a:r>
              <a:rPr sz="1900"/>
              <a:t>TravisCI</a:t>
            </a:r>
          </a:p>
        </p:txBody>
      </p:sp>
      <p:sp>
        <p:nvSpPr>
          <p:cNvPr id="348" name="Checks for updates"/>
          <p:cNvSpPr txBox="1"/>
          <p:nvPr/>
        </p:nvSpPr>
        <p:spPr>
          <a:xfrm>
            <a:off x="7245121" y="2811522"/>
            <a:ext cx="274491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Checks for updates</a:t>
            </a:r>
          </a:p>
        </p:txBody>
      </p:sp>
      <p:sp>
        <p:nvSpPr>
          <p:cNvPr id="349" name="Runs build for each commit"/>
          <p:cNvSpPr txBox="1"/>
          <p:nvPr/>
        </p:nvSpPr>
        <p:spPr>
          <a:xfrm>
            <a:off x="7353882" y="5970808"/>
            <a:ext cx="2970480"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Runs build for each commit</a:t>
            </a:r>
          </a:p>
        </p:txBody>
      </p:sp>
      <p:pic>
        <p:nvPicPr>
          <p:cNvPr id="350"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351" name="GitHub Actions"/>
          <p:cNvSpPr txBox="1"/>
          <p:nvPr/>
        </p:nvSpPr>
        <p:spPr>
          <a:xfrm>
            <a:off x="8148059" y="4964961"/>
            <a:ext cx="847218" cy="6569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defTabSz="410765">
              <a:defRPr sz="3800">
                <a:solidFill>
                  <a:srgbClr val="000000"/>
                </a:solidFill>
                <a:latin typeface="Helvetica Light"/>
                <a:ea typeface="Helvetica Light"/>
                <a:cs typeface="Helvetica Light"/>
                <a:sym typeface="Helvetica Light"/>
              </a:defRPr>
            </a:pPr>
            <a:r>
              <a:rPr sz="1900"/>
              <a:t>GitHub</a:t>
            </a:r>
            <a:br>
              <a:rPr sz="1900"/>
            </a:br>
            <a:r>
              <a:rPr sz="1900"/>
              <a:t>Actions</a:t>
            </a:r>
          </a:p>
        </p:txBody>
      </p:sp>
      <p:pic>
        <p:nvPicPr>
          <p:cNvPr id="352" name="Image" descr="Image"/>
          <p:cNvPicPr>
            <a:picLocks noChangeAspect="1"/>
          </p:cNvPicPr>
          <p:nvPr/>
        </p:nvPicPr>
        <p:blipFill>
          <a:blip r:embed="rId7"/>
          <a:stretch>
            <a:fillRect/>
          </a:stretch>
        </p:blipFill>
        <p:spPr>
          <a:xfrm>
            <a:off x="7060464" y="4155381"/>
            <a:ext cx="833439" cy="833439"/>
          </a:xfrm>
          <a:prstGeom prst="rect">
            <a:avLst/>
          </a:prstGeom>
          <a:ln w="12700">
            <a:miter lim="400000"/>
          </a:ln>
        </p:spPr>
      </p:pic>
      <p:sp>
        <p:nvSpPr>
          <p:cNvPr id="353" name="CircleCI"/>
          <p:cNvSpPr txBox="1"/>
          <p:nvPr/>
        </p:nvSpPr>
        <p:spPr>
          <a:xfrm>
            <a:off x="7004793" y="5111156"/>
            <a:ext cx="906529" cy="36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800">
                <a:solidFill>
                  <a:srgbClr val="000000"/>
                </a:solidFill>
                <a:latin typeface="Helvetica Light"/>
                <a:ea typeface="Helvetica Light"/>
                <a:cs typeface="Helvetica Light"/>
                <a:sym typeface="Helvetica Light"/>
              </a:defRPr>
            </a:lvl1pPr>
          </a:lstStyle>
          <a:p>
            <a:r>
              <a:rPr sz="1900"/>
              <a:t>CircleCI</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Title 1"/>
          <p:cNvSpPr txBox="1">
            <a:spLocks noGrp="1"/>
          </p:cNvSpPr>
          <p:nvPr>
            <p:ph type="title"/>
          </p:nvPr>
        </p:nvSpPr>
        <p:spPr>
          <a:prstGeom prst="rect">
            <a:avLst/>
          </a:prstGeom>
        </p:spPr>
        <p:txBody>
          <a:bodyPr/>
          <a:lstStyle>
            <a:lvl1pPr>
              <a:defRPr spc="-236"/>
            </a:lvl1pPr>
          </a:lstStyle>
          <a:p>
            <a:r>
              <a:t>Code Review should be a Formal Process</a:t>
            </a:r>
          </a:p>
        </p:txBody>
      </p:sp>
      <p:sp>
        <p:nvSpPr>
          <p:cNvPr id="456" name="Slide Subtitle"/>
          <p:cNvSpPr txBox="1">
            <a:spLocks noGrp="1"/>
          </p:cNvSpPr>
          <p:nvPr>
            <p:ph type="body" idx="21"/>
          </p:nvPr>
        </p:nvSpPr>
        <p:spPr>
          <a:xfrm>
            <a:off x="603250" y="2124253"/>
            <a:ext cx="9588965" cy="1968246"/>
          </a:xfrm>
          <a:prstGeom prst="rect">
            <a:avLst/>
          </a:prstGeom>
        </p:spPr>
        <p:txBody>
          <a:bodyPr>
            <a:noAutofit/>
          </a:bodyPr>
          <a:lstStyle/>
          <a:p>
            <a:r>
              <a:rPr lang="en-US" sz="2800" dirty="0"/>
              <a:t>A code review is the process in which the author of some code is asked to explain it to their peers:</a:t>
            </a:r>
          </a:p>
          <a:p>
            <a:pPr lvl="1"/>
            <a:r>
              <a:rPr lang="en-US" sz="2800" b="0" dirty="0"/>
              <a:t>What purpose the code has;</a:t>
            </a:r>
          </a:p>
          <a:p>
            <a:pPr lvl="1"/>
            <a:r>
              <a:rPr lang="en-US" sz="2800" b="0" dirty="0"/>
              <a:t>How the code accomplishes this purpose;</a:t>
            </a:r>
          </a:p>
          <a:p>
            <a:pPr lvl="1"/>
            <a:r>
              <a:rPr lang="en-US" sz="2800" b="0" dirty="0"/>
              <a:t>How the author is confident of this information,</a:t>
            </a:r>
          </a:p>
          <a:p>
            <a:pPr lvl="2"/>
            <a:r>
              <a:rPr lang="en-US" sz="2800" b="0" dirty="0"/>
              <a:t>E.g., show results of running tests (CI results)</a:t>
            </a:r>
          </a:p>
          <a:p>
            <a:r>
              <a:rPr lang="en-US" sz="2800" dirty="0"/>
              <a:t>A code review often concerns a code </a:t>
            </a:r>
            <a:r>
              <a:rPr lang="en-US" sz="2800" i="1" dirty="0"/>
              <a:t>change</a:t>
            </a:r>
            <a:r>
              <a:rPr lang="en-US" sz="2800" dirty="0"/>
              <a:t> (“diff”)</a:t>
            </a:r>
          </a:p>
          <a:p>
            <a:endParaRPr sz="2800" dirty="0"/>
          </a:p>
        </p:txBody>
      </p:sp>
      <p:sp>
        <p:nvSpPr>
          <p:cNvPr id="457" name="Content Placeholder 2"/>
          <p:cNvSpPr txBox="1">
            <a:spLocks noGrp="1"/>
          </p:cNvSpPr>
          <p:nvPr>
            <p:ph type="body" idx="1"/>
          </p:nvPr>
        </p:nvSpPr>
        <p:spPr>
          <a:prstGeom prst="rect">
            <a:avLst/>
          </a:prstGeom>
        </p:spPr>
        <p:txBody>
          <a:bodyPr>
            <a:normAutofit fontScale="92500" lnSpcReduction="10000"/>
          </a:bodyPr>
          <a:lstStyle/>
          <a:p>
            <a:endParaRPr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4ADF-FE0F-18D6-23B1-708E70C861E8}"/>
              </a:ext>
            </a:extLst>
          </p:cNvPr>
          <p:cNvSpPr>
            <a:spLocks noGrp="1"/>
          </p:cNvSpPr>
          <p:nvPr>
            <p:ph type="title"/>
          </p:nvPr>
        </p:nvSpPr>
        <p:spPr/>
        <p:txBody>
          <a:bodyPr/>
          <a:lstStyle/>
          <a:p>
            <a:r>
              <a:rPr lang="en-US" dirty="0"/>
              <a:t>Example: a Transcript database</a:t>
            </a:r>
            <a:br>
              <a:rPr lang="en-US" dirty="0"/>
            </a:br>
            <a:r>
              <a:rPr lang="en-US" dirty="0"/>
              <a:t>User Story</a:t>
            </a:r>
          </a:p>
        </p:txBody>
      </p:sp>
      <p:sp>
        <p:nvSpPr>
          <p:cNvPr id="3" name="Content Placeholder 2">
            <a:extLst>
              <a:ext uri="{FF2B5EF4-FFF2-40B4-BE49-F238E27FC236}">
                <a16:creationId xmlns:a16="http://schemas.microsoft.com/office/drawing/2014/main" id="{37332AC8-CB08-5618-1BDB-C47109161E18}"/>
              </a:ext>
            </a:extLst>
          </p:cNvPr>
          <p:cNvSpPr>
            <a:spLocks noGrp="1"/>
          </p:cNvSpPr>
          <p:nvPr>
            <p:ph idx="1"/>
          </p:nvPr>
        </p:nvSpPr>
        <p:spPr/>
        <p:txBody>
          <a:bodyPr/>
          <a:lstStyle/>
          <a:p>
            <a:r>
              <a:rPr lang="en-US" dirty="0"/>
              <a:t>User story: tells what the user wants to do, and why.</a:t>
            </a:r>
          </a:p>
          <a:p>
            <a:r>
              <a:rPr lang="en-US" dirty="0"/>
              <a:t>Example: </a:t>
            </a:r>
          </a:p>
        </p:txBody>
      </p:sp>
      <p:sp>
        <p:nvSpPr>
          <p:cNvPr id="4" name="Slide Number Placeholder 3">
            <a:extLst>
              <a:ext uri="{FF2B5EF4-FFF2-40B4-BE49-F238E27FC236}">
                <a16:creationId xmlns:a16="http://schemas.microsoft.com/office/drawing/2014/main" id="{45D9D304-197D-D28C-47A3-F050ED4CFEFD}"/>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TextBox 5">
            <a:extLst>
              <a:ext uri="{FF2B5EF4-FFF2-40B4-BE49-F238E27FC236}">
                <a16:creationId xmlns:a16="http://schemas.microsoft.com/office/drawing/2014/main" id="{8814BD12-818F-B3A0-ACAF-1E6B505013CB}"/>
              </a:ext>
            </a:extLst>
          </p:cNvPr>
          <p:cNvSpPr txBox="1"/>
          <p:nvPr/>
        </p:nvSpPr>
        <p:spPr>
          <a:xfrm>
            <a:off x="3056965" y="2386409"/>
            <a:ext cx="5764306" cy="2578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1"/>
            <a:r>
              <a:rPr lang="en-US" sz="2400" b="1" dirty="0">
                <a:solidFill>
                  <a:schemeClr val="tx1"/>
                </a:solidFill>
              </a:rPr>
              <a:t>As a College Administrator, I want a database to keep track of students, the courses they have taken, and the grades they received in those courses.</a:t>
            </a:r>
          </a:p>
        </p:txBody>
      </p:sp>
    </p:spTree>
    <p:extLst>
      <p:ext uri="{BB962C8B-B14F-4D97-AF65-F5344CB8AC3E}">
        <p14:creationId xmlns:p14="http://schemas.microsoft.com/office/powerpoint/2010/main" val="19756697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itle 1"/>
          <p:cNvSpPr txBox="1">
            <a:spLocks noGrp="1"/>
          </p:cNvSpPr>
          <p:nvPr>
            <p:ph type="title"/>
          </p:nvPr>
        </p:nvSpPr>
        <p:spPr>
          <a:xfrm>
            <a:off x="838200" y="18256"/>
            <a:ext cx="10515600" cy="1325563"/>
          </a:xfrm>
          <a:prstGeom prst="rect">
            <a:avLst/>
          </a:prstGeom>
        </p:spPr>
        <p:txBody>
          <a:bodyPr/>
          <a:lstStyle>
            <a:lvl1pPr>
              <a:defRPr spc="-200"/>
            </a:lvl1pPr>
          </a:lstStyle>
          <a:p>
            <a:r>
              <a:t>Code Reviews Have Many Benefits (Microsoft)</a:t>
            </a:r>
          </a:p>
        </p:txBody>
      </p:sp>
      <p:sp>
        <p:nvSpPr>
          <p:cNvPr id="474" name="Slide Number Placeholder 3"/>
          <p:cNvSpPr txBox="1">
            <a:spLocks noGrp="1"/>
          </p:cNvSpPr>
          <p:nvPr>
            <p:ph type="sldNum" sz="quarter" idx="4294967295"/>
          </p:nvPr>
        </p:nvSpPr>
        <p:spPr>
          <a:xfrm>
            <a:off x="5977460" y="6486708"/>
            <a:ext cx="230832" cy="24109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lgn="ctr" hangingPunct="0"/>
            <a:fld id="{86CB4B4D-7CA3-9044-876B-883B54F8677D}" type="slidenum">
              <a:rPr kern="0">
                <a:latin typeface="Helvetica Neue"/>
                <a:sym typeface="Helvetica Neue"/>
              </a:rPr>
              <a:pPr algn="ctr" hangingPunct="0"/>
              <a:t>70</a:t>
            </a:fld>
            <a:endParaRPr kern="0">
              <a:latin typeface="Helvetica Neue"/>
              <a:sym typeface="Helvetica Neue"/>
            </a:endParaRPr>
          </a:p>
        </p:txBody>
      </p:sp>
      <p:pic>
        <p:nvPicPr>
          <p:cNvPr id="475" name="Picture 8" descr="Picture 8"/>
          <p:cNvPicPr>
            <a:picLocks noChangeAspect="1"/>
          </p:cNvPicPr>
          <p:nvPr/>
        </p:nvPicPr>
        <p:blipFill>
          <a:blip r:embed="rId3"/>
          <a:srcRect b="10833"/>
          <a:stretch>
            <a:fillRect/>
          </a:stretch>
        </p:blipFill>
        <p:spPr>
          <a:xfrm>
            <a:off x="2840736" y="1572976"/>
            <a:ext cx="6689493" cy="4622724"/>
          </a:xfrm>
          <a:prstGeom prst="rect">
            <a:avLst/>
          </a:prstGeom>
          <a:ln w="12700">
            <a:miter lim="400000"/>
          </a:ln>
        </p:spPr>
      </p:pic>
      <p:sp>
        <p:nvSpPr>
          <p:cNvPr id="476" name="“Expectations, Outcomes, and Challenges of Modern Code Review”, Bacchelli &amp; Bird, ICSE 2013"/>
          <p:cNvSpPr txBox="1"/>
          <p:nvPr/>
        </p:nvSpPr>
        <p:spPr>
          <a:xfrm>
            <a:off x="3336450" y="6264264"/>
            <a:ext cx="6096221"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2438338">
              <a:defRPr sz="2200"/>
            </a:lvl1pPr>
          </a:lstStyle>
          <a:p>
            <a:pPr algn="ctr" defTabSz="1219169" hangingPunct="0"/>
            <a:r>
              <a:rPr sz="1100" kern="0" dirty="0">
                <a:solidFill>
                  <a:srgbClr val="5E5E5E"/>
                </a:solidFill>
                <a:latin typeface="Helvetica Neue"/>
                <a:sym typeface="Helvetica Neue"/>
              </a:rPr>
              <a:t>“Expectations, Outcomes, and Challenges of Modern Code Review”, </a:t>
            </a:r>
            <a:r>
              <a:rPr sz="1100" kern="0" dirty="0" err="1">
                <a:solidFill>
                  <a:srgbClr val="5E5E5E"/>
                </a:solidFill>
                <a:latin typeface="Helvetica Neue"/>
                <a:sym typeface="Helvetica Neue"/>
              </a:rPr>
              <a:t>Bacchelli</a:t>
            </a:r>
            <a:r>
              <a:rPr sz="1100" kern="0" dirty="0">
                <a:solidFill>
                  <a:srgbClr val="5E5E5E"/>
                </a:solidFill>
                <a:latin typeface="Helvetica Neue"/>
                <a:sym typeface="Helvetica Neue"/>
              </a:rPr>
              <a:t> &amp; Bird, ICSE 2013</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ontinuous Delivery"/>
          <p:cNvSpPr txBox="1">
            <a:spLocks noGrp="1"/>
          </p:cNvSpPr>
          <p:nvPr>
            <p:ph type="title"/>
          </p:nvPr>
        </p:nvSpPr>
        <p:spPr>
          <a:xfrm>
            <a:off x="603250" y="539750"/>
            <a:ext cx="10985500" cy="716583"/>
          </a:xfrm>
          <a:prstGeom prst="rect">
            <a:avLst/>
          </a:prstGeom>
        </p:spPr>
        <p:txBody>
          <a:bodyPr/>
          <a:lstStyle>
            <a:lvl1pPr>
              <a:defRPr spc="-200"/>
            </a:lvl1pPr>
          </a:lstStyle>
          <a:p>
            <a:r>
              <a:t>Continuous Delivery</a:t>
            </a:r>
          </a:p>
        </p:txBody>
      </p:sp>
      <p:sp>
        <p:nvSpPr>
          <p:cNvPr id="543" name="“Faster is safer”: Key values of continuous delivery"/>
          <p:cNvSpPr txBox="1">
            <a:spLocks noGrp="1"/>
          </p:cNvSpPr>
          <p:nvPr>
            <p:ph type="body" sz="quarter" idx="1"/>
          </p:nvPr>
        </p:nvSpPr>
        <p:spPr>
          <a:xfrm>
            <a:off x="603250" y="1186481"/>
            <a:ext cx="10985500" cy="467390"/>
          </a:xfrm>
          <a:prstGeom prst="rect">
            <a:avLst/>
          </a:prstGeom>
        </p:spPr>
        <p:txBody>
          <a:bodyPr>
            <a:normAutofit fontScale="92500" lnSpcReduction="10000"/>
          </a:bodyPr>
          <a:lstStyle/>
          <a:p>
            <a:r>
              <a:t>“Faster is safer”: Key values of continuous delivery</a:t>
            </a:r>
          </a:p>
        </p:txBody>
      </p:sp>
      <p:sp>
        <p:nvSpPr>
          <p:cNvPr id="544" name="Release frequently, in small batch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Release frequently, in small batches</a:t>
            </a:r>
          </a:p>
          <a:p>
            <a:r>
              <a:t>Maintain key performance indicators to evaluate the impact of updates</a:t>
            </a:r>
          </a:p>
          <a:p>
            <a:r>
              <a:t>Phase roll-outs</a:t>
            </a:r>
          </a:p>
          <a:p>
            <a:r>
              <a:t>Evaluate business impact of new features</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taging Environments"/>
          <p:cNvSpPr txBox="1">
            <a:spLocks noGrp="1"/>
          </p:cNvSpPr>
          <p:nvPr>
            <p:ph type="title"/>
          </p:nvPr>
        </p:nvSpPr>
        <p:spPr>
          <a:xfrm>
            <a:off x="603250" y="539750"/>
            <a:ext cx="10985500" cy="716583"/>
          </a:xfrm>
          <a:prstGeom prst="rect">
            <a:avLst/>
          </a:prstGeom>
        </p:spPr>
        <p:txBody>
          <a:bodyPr/>
          <a:lstStyle>
            <a:lvl1pPr>
              <a:defRPr spc="-200"/>
            </a:lvl1pPr>
          </a:lstStyle>
          <a:p>
            <a:r>
              <a:t>Staging Environments</a:t>
            </a:r>
          </a:p>
        </p:txBody>
      </p:sp>
      <p:sp>
        <p:nvSpPr>
          <p:cNvPr id="549" name="Enabling Continuous Delivery"/>
          <p:cNvSpPr txBox="1">
            <a:spLocks noGrp="1"/>
          </p:cNvSpPr>
          <p:nvPr>
            <p:ph type="body" sz="quarter" idx="1"/>
          </p:nvPr>
        </p:nvSpPr>
        <p:spPr>
          <a:xfrm>
            <a:off x="603250" y="1186481"/>
            <a:ext cx="10985500" cy="467390"/>
          </a:xfrm>
          <a:prstGeom prst="rect">
            <a:avLst/>
          </a:prstGeom>
        </p:spPr>
        <p:txBody>
          <a:bodyPr>
            <a:normAutofit fontScale="92500" lnSpcReduction="10000"/>
          </a:bodyPr>
          <a:lstStyle/>
          <a:p>
            <a:r>
              <a:t>Enabling Continuous Delivery</a:t>
            </a:r>
          </a:p>
        </p:txBody>
      </p:sp>
      <p:sp>
        <p:nvSpPr>
          <p:cNvPr id="550" name="As software gets more complex with more dependencies, it's impossible to simulate the whole thing when test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As software gets more complex with more dependencies, it's impossible to simulate the whole thing when testing</a:t>
            </a:r>
          </a:p>
          <a:p>
            <a:r>
              <a:t>Idea: Deploy to a complete production-like environment, but don't have everyone use it</a:t>
            </a:r>
          </a:p>
          <a:p>
            <a:pPr marL="601133" lvl="1" indent="-296333"/>
            <a:r>
              <a:t>Examples:</a:t>
            </a:r>
          </a:p>
          <a:p>
            <a:pPr marL="905933" lvl="2" indent="-296333"/>
            <a:r>
              <a:t>“Eat your own dogfood”</a:t>
            </a:r>
          </a:p>
          <a:p>
            <a:pPr marL="905933" lvl="2" indent="-296333"/>
            <a:r>
              <a:t>Beta/Alpha testers</a:t>
            </a:r>
          </a:p>
          <a:p>
            <a:r>
              <a:t>Lower risk if a problem occurs in staging than in production</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Deployment Example: Facebook.com"/>
          <p:cNvSpPr txBox="1">
            <a:spLocks noGrp="1"/>
          </p:cNvSpPr>
          <p:nvPr>
            <p:ph type="title"/>
          </p:nvPr>
        </p:nvSpPr>
        <p:spPr>
          <a:xfrm>
            <a:off x="603250" y="539750"/>
            <a:ext cx="10985500" cy="716583"/>
          </a:xfrm>
          <a:prstGeom prst="rect">
            <a:avLst/>
          </a:prstGeom>
        </p:spPr>
        <p:txBody>
          <a:bodyPr/>
          <a:lstStyle>
            <a:lvl1pPr>
              <a:defRPr spc="-200"/>
            </a:lvl1pPr>
          </a:lstStyle>
          <a:p>
            <a:r>
              <a:t>Deployment Example: Facebook.com</a:t>
            </a:r>
          </a:p>
        </p:txBody>
      </p:sp>
      <p:sp>
        <p:nvSpPr>
          <p:cNvPr id="699" name="Post-2016: Truly continuous releases from master branch"/>
          <p:cNvSpPr txBox="1">
            <a:spLocks noGrp="1"/>
          </p:cNvSpPr>
          <p:nvPr>
            <p:ph type="body" sz="quarter" idx="1"/>
          </p:nvPr>
        </p:nvSpPr>
        <p:spPr>
          <a:xfrm>
            <a:off x="603250" y="1186481"/>
            <a:ext cx="10985500" cy="467390"/>
          </a:xfrm>
          <a:prstGeom prst="rect">
            <a:avLst/>
          </a:prstGeom>
        </p:spPr>
        <p:txBody>
          <a:bodyPr>
            <a:normAutofit fontScale="92500" lnSpcReduction="10000"/>
          </a:bodyPr>
          <a:lstStyle/>
          <a:p>
            <a:r>
              <a:t>Post-2016: Truly continuous releases from master branch</a:t>
            </a:r>
          </a:p>
        </p:txBody>
      </p:sp>
      <p:pic>
        <p:nvPicPr>
          <p:cNvPr id="700" name="GIYNPgGn5SctXdIGAAAAAAAkALkybj0JAAAB.jpg" descr="GIYNPgGn5SctXdIGAAAAAAAkALkybj0JAAAB.jpg"/>
          <p:cNvPicPr>
            <a:picLocks noChangeAspect="1"/>
          </p:cNvPicPr>
          <p:nvPr/>
        </p:nvPicPr>
        <p:blipFill>
          <a:blip r:embed="rId3"/>
          <a:stretch>
            <a:fillRect/>
          </a:stretch>
        </p:blipFill>
        <p:spPr>
          <a:xfrm>
            <a:off x="2809875" y="2364717"/>
            <a:ext cx="6572250" cy="3696892"/>
          </a:xfrm>
          <a:prstGeom prst="rect">
            <a:avLst/>
          </a:prstGeom>
          <a:ln w="12700">
            <a:miter lim="400000"/>
          </a:ln>
        </p:spPr>
      </p:pic>
      <p:sp>
        <p:nvSpPr>
          <p:cNvPr id="701" name="https://engineering.fb.com/2017/08/31/web/rapid-release-at-massive-scale/"/>
          <p:cNvSpPr txBox="1"/>
          <p:nvPr/>
        </p:nvSpPr>
        <p:spPr>
          <a:xfrm>
            <a:off x="2730523" y="6072352"/>
            <a:ext cx="6421630" cy="286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defTabSz="642937">
              <a:lnSpc>
                <a:spcPct val="117999"/>
              </a:lnSpc>
              <a:defRPr sz="3000" u="sng">
                <a:solidFill>
                  <a:srgbClr val="0000FF"/>
                </a:solidFill>
                <a:uFill>
                  <a:solidFill>
                    <a:srgbClr val="0000FF"/>
                  </a:solidFill>
                </a:uFill>
                <a:hlinkClick r:id="rId4"/>
              </a:defRPr>
            </a:lvl1pPr>
          </a:lstStyle>
          <a:p>
            <a:pPr>
              <a:defRPr>
                <a:solidFill>
                  <a:srgbClr val="000000"/>
                </a:solidFill>
                <a:uFillTx/>
              </a:defRPr>
            </a:pPr>
            <a:r>
              <a:rPr sz="1500"/>
              <a:t>https://engineering.fb.com/2017/08/31/web/rapid-release-at-massive-scale/</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Title 1"/>
          <p:cNvSpPr txBox="1">
            <a:spLocks noGrp="1"/>
          </p:cNvSpPr>
          <p:nvPr>
            <p:ph type="title"/>
          </p:nvPr>
        </p:nvSpPr>
        <p:spPr>
          <a:xfrm>
            <a:off x="603250" y="539750"/>
            <a:ext cx="10985500" cy="716583"/>
          </a:xfrm>
          <a:prstGeom prst="rect">
            <a:avLst/>
          </a:prstGeom>
        </p:spPr>
        <p:txBody>
          <a:bodyPr>
            <a:noAutofit/>
          </a:bodyPr>
          <a:lstStyle>
            <a:lvl1pPr>
              <a:defRPr sz="7600" spc="-200"/>
            </a:lvl1pPr>
          </a:lstStyle>
          <a:p>
            <a:r>
              <a:rPr sz="4000" dirty="0"/>
              <a:t>Monitoring Services Aggregate System Status</a:t>
            </a:r>
          </a:p>
        </p:txBody>
      </p:sp>
      <p:sp>
        <p:nvSpPr>
          <p:cNvPr id="712" name="Text Placeholder 2"/>
          <p:cNvSpPr txBox="1">
            <a:spLocks noGrp="1"/>
          </p:cNvSpPr>
          <p:nvPr>
            <p:ph type="body" sz="quarter" idx="1"/>
          </p:nvPr>
        </p:nvSpPr>
        <p:spPr>
          <a:xfrm>
            <a:off x="603250" y="1186481"/>
            <a:ext cx="10985500" cy="467390"/>
          </a:xfrm>
          <a:prstGeom prst="rect">
            <a:avLst/>
          </a:prstGeom>
        </p:spPr>
        <p:txBody>
          <a:bodyPr>
            <a:normAutofit fontScale="92500" lnSpcReduction="10000"/>
          </a:bodyPr>
          <a:lstStyle/>
          <a:p>
            <a:endParaRPr/>
          </a:p>
        </p:txBody>
      </p:sp>
      <p:sp>
        <p:nvSpPr>
          <p:cNvPr id="713" name="Text Placeholder 3"/>
          <p:cNvSpPr txBox="1">
            <a:spLocks noGrp="1"/>
          </p:cNvSpPr>
          <p:nvPr>
            <p:ph type="body" idx="21"/>
          </p:nvPr>
        </p:nvSpPr>
        <p:spPr>
          <a:prstGeom prst="rect">
            <a:avLst/>
          </a:prstGeom>
        </p:spPr>
        <p:txBody>
          <a:bodyPr/>
          <a:lstStyle/>
          <a:p>
            <a:endParaRPr/>
          </a:p>
        </p:txBody>
      </p:sp>
      <p:pic>
        <p:nvPicPr>
          <p:cNvPr id="714" name="Picture 5" descr="Picture 5"/>
          <p:cNvPicPr>
            <a:picLocks noChangeAspect="1"/>
          </p:cNvPicPr>
          <p:nvPr/>
        </p:nvPicPr>
        <p:blipFill>
          <a:blip r:embed="rId3"/>
          <a:stretch>
            <a:fillRect/>
          </a:stretch>
        </p:blipFill>
        <p:spPr>
          <a:xfrm>
            <a:off x="855407" y="1290958"/>
            <a:ext cx="9822427" cy="5567043"/>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Learning Objectives for this Lesson"/>
          <p:cNvSpPr txBox="1">
            <a:spLocks noGrp="1"/>
          </p:cNvSpPr>
          <p:nvPr>
            <p:ph type="title"/>
          </p:nvPr>
        </p:nvSpPr>
        <p:spPr>
          <a:prstGeom prst="rect">
            <a:avLst/>
          </a:prstGeom>
        </p:spPr>
        <p:txBody>
          <a:bodyPr/>
          <a:lstStyle>
            <a:lvl1pPr>
              <a:defRPr spc="-200"/>
            </a:lvl1pPr>
          </a:lstStyle>
          <a:p>
            <a:r>
              <a:rPr lang="en-US" dirty="0"/>
              <a:t>Summary</a:t>
            </a:r>
            <a:endParaRPr dirty="0"/>
          </a:p>
        </p:txBody>
      </p:sp>
      <p:sp>
        <p:nvSpPr>
          <p:cNvPr id="795" name="By the end of this lesson, you should be able to…"/>
          <p:cNvSpPr txBox="1">
            <a:spLocks noGrp="1"/>
          </p:cNvSpPr>
          <p:nvPr>
            <p:ph type="body" sz="quarter" idx="1"/>
          </p:nvPr>
        </p:nvSpPr>
        <p:spPr>
          <a:xfrm>
            <a:off x="603250" y="1186481"/>
            <a:ext cx="10985500" cy="467390"/>
          </a:xfrm>
          <a:prstGeom prst="rect">
            <a:avLst/>
          </a:prstGeom>
        </p:spPr>
        <p:txBody>
          <a:bodyPr>
            <a:normAutofit fontScale="92500" lnSpcReduction="10000"/>
          </a:bodyPr>
          <a:lstStyle/>
          <a:p>
            <a:r>
              <a:rPr lang="en-US" dirty="0"/>
              <a:t>Don’t forget to review</a:t>
            </a:r>
            <a:endParaRPr dirty="0"/>
          </a:p>
        </p:txBody>
      </p:sp>
      <p:sp>
        <p:nvSpPr>
          <p:cNvPr id="796" name="Describe how continuous integration helps to catch errors sooner in the software lifecycle…"/>
          <p:cNvSpPr txBox="1">
            <a:spLocks noGrp="1"/>
          </p:cNvSpPr>
          <p:nvPr>
            <p:ph type="body" idx="21"/>
          </p:nvPr>
        </p:nvSpPr>
        <p:spPr>
          <a:xfrm>
            <a:off x="603250" y="2121805"/>
            <a:ext cx="10985500" cy="412800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49250" indent="-349250">
              <a:buSzPct val="123000"/>
              <a:buChar char="•"/>
            </a:pPr>
            <a:r>
              <a:rPr lang="en-US" dirty="0"/>
              <a:t>Slides for all modules (from course website)</a:t>
            </a:r>
            <a:endParaRPr dirty="0"/>
          </a:p>
          <a:p>
            <a:pPr marL="349250" indent="-349250">
              <a:buSzPct val="123000"/>
              <a:buChar char="•"/>
            </a:pPr>
            <a:r>
              <a:rPr lang="en-US" dirty="0"/>
              <a:t>IP1 and IP2</a:t>
            </a:r>
          </a:p>
          <a:p>
            <a:pPr marL="349250" indent="-349250">
              <a:buSzPct val="123000"/>
              <a:buChar char="•"/>
            </a:pPr>
            <a:r>
              <a:rPr lang="en-US" spc="-28" dirty="0"/>
              <a:t>Activities</a:t>
            </a:r>
            <a:endParaRPr spc="-28"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normAutofit/>
          </a:bodyPr>
          <a:lstStyle/>
          <a:p>
            <a:r>
              <a:rPr lang="en-US" sz="3600" dirty="0"/>
              <a:t>User Stories document requirements from a </a:t>
            </a:r>
            <a:r>
              <a:rPr lang="en-US" sz="3600" i="1" dirty="0"/>
              <a:t>user’s</a:t>
            </a:r>
            <a:r>
              <a:rPr lang="en-US" sz="3600" dirty="0"/>
              <a:t> point of view</a:t>
            </a:r>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8</a:t>
            </a:fld>
            <a:endParaRPr lang="en-US"/>
          </a:p>
        </p:txBody>
      </p:sp>
      <p:sp>
        <p:nvSpPr>
          <p:cNvPr id="6" name="TextBox 5">
            <a:extLst>
              <a:ext uri="{FF2B5EF4-FFF2-40B4-BE49-F238E27FC236}">
                <a16:creationId xmlns:a16="http://schemas.microsoft.com/office/drawing/2014/main" id="{F6747E78-6B8D-0744-800C-E0D00FD1DEEE}"/>
              </a:ext>
            </a:extLst>
          </p:cNvPr>
          <p:cNvSpPr txBox="1"/>
          <p:nvPr/>
        </p:nvSpPr>
        <p:spPr>
          <a:xfrm>
            <a:off x="838200" y="2743720"/>
            <a:ext cx="5271206"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&lt;role&gt; I can &lt;capability&gt;, so that &lt;receive benefit&gt; </a:t>
            </a:r>
          </a:p>
        </p:txBody>
      </p:sp>
      <p:sp>
        <p:nvSpPr>
          <p:cNvPr id="7" name="TextBox 6">
            <a:extLst>
              <a:ext uri="{FF2B5EF4-FFF2-40B4-BE49-F238E27FC236}">
                <a16:creationId xmlns:a16="http://schemas.microsoft.com/office/drawing/2014/main" id="{C8D9F47F-9A3B-9A40-A394-806CEB943C75}"/>
              </a:ext>
            </a:extLst>
          </p:cNvPr>
          <p:cNvSpPr txBox="1"/>
          <p:nvPr/>
        </p:nvSpPr>
        <p:spPr>
          <a:xfrm>
            <a:off x="838200" y="1901986"/>
            <a:ext cx="610222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solidFill>
                  <a:schemeClr val="tx1"/>
                </a:solidFill>
              </a:rPr>
              <a:t>Specifying what should happen, for whom, and why</a:t>
            </a:r>
          </a:p>
        </p:txBody>
      </p:sp>
      <p:pic>
        <p:nvPicPr>
          <p:cNvPr id="6146" name="Picture 2">
            <a:extLst>
              <a:ext uri="{FF2B5EF4-FFF2-40B4-BE49-F238E27FC236}">
                <a16:creationId xmlns:a16="http://schemas.microsoft.com/office/drawing/2014/main" id="{66DAC521-22D0-8744-8B8B-0A309AD68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359" y="1787085"/>
            <a:ext cx="5375210" cy="35834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C9B03B-D56E-2644-A031-AC686A4878D2}"/>
              </a:ext>
            </a:extLst>
          </p:cNvPr>
          <p:cNvSpPr txBox="1"/>
          <p:nvPr/>
        </p:nvSpPr>
        <p:spPr>
          <a:xfrm>
            <a:off x="838200" y="4293340"/>
            <a:ext cx="5271206" cy="181588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rPr>
              <a:t>Conditions of Satisfaction:</a:t>
            </a:r>
          </a:p>
          <a:p>
            <a:r>
              <a:rPr lang="en-US" sz="2800" dirty="0">
                <a:solidFill>
                  <a:schemeClr val="tx1"/>
                </a:solidFill>
              </a:rPr>
              <a:t>Given &lt;interaction with software, state of environment&gt;, I expect &lt;behavior and side effects&gt;</a:t>
            </a:r>
          </a:p>
        </p:txBody>
      </p:sp>
    </p:spTree>
    <p:extLst>
      <p:ext uri="{BB962C8B-B14F-4D97-AF65-F5344CB8AC3E}">
        <p14:creationId xmlns:p14="http://schemas.microsoft.com/office/powerpoint/2010/main" val="2445569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412C-C21C-9A47-9132-9BC666325FD4}"/>
              </a:ext>
            </a:extLst>
          </p:cNvPr>
          <p:cNvSpPr>
            <a:spLocks noGrp="1"/>
          </p:cNvSpPr>
          <p:nvPr>
            <p:ph type="title"/>
          </p:nvPr>
        </p:nvSpPr>
        <p:spPr/>
        <p:txBody>
          <a:bodyPr>
            <a:normAutofit/>
          </a:bodyPr>
          <a:lstStyle/>
          <a:p>
            <a:r>
              <a:rPr lang="en-US" sz="3600" dirty="0"/>
              <a:t>Writing User Stories: INVEST</a:t>
            </a:r>
          </a:p>
        </p:txBody>
      </p:sp>
      <p:sp>
        <p:nvSpPr>
          <p:cNvPr id="3" name="Content Placeholder 2">
            <a:extLst>
              <a:ext uri="{FF2B5EF4-FFF2-40B4-BE49-F238E27FC236}">
                <a16:creationId xmlns:a16="http://schemas.microsoft.com/office/drawing/2014/main" id="{11941FC8-FFC2-1F49-A3A9-4CFFD656BF92}"/>
              </a:ext>
            </a:extLst>
          </p:cNvPr>
          <p:cNvSpPr>
            <a:spLocks noGrp="1"/>
          </p:cNvSpPr>
          <p:nvPr>
            <p:ph sz="half" idx="1"/>
          </p:nvPr>
        </p:nvSpPr>
        <p:spPr/>
        <p:txBody>
          <a:bodyPr/>
          <a:lstStyle/>
          <a:p>
            <a:r>
              <a:rPr lang="en-US" dirty="0"/>
              <a:t>Independent</a:t>
            </a:r>
          </a:p>
          <a:p>
            <a:r>
              <a:rPr lang="en-US" dirty="0"/>
              <a:t>Negotiable</a:t>
            </a:r>
          </a:p>
          <a:p>
            <a:r>
              <a:rPr lang="en-US" dirty="0"/>
              <a:t>Valuable (has value to client)</a:t>
            </a:r>
          </a:p>
          <a:p>
            <a:r>
              <a:rPr lang="en-US" dirty="0" err="1"/>
              <a:t>Estimatable</a:t>
            </a:r>
            <a:endParaRPr lang="en-US" dirty="0"/>
          </a:p>
          <a:p>
            <a:r>
              <a:rPr lang="en-US" dirty="0"/>
              <a:t>Small</a:t>
            </a:r>
          </a:p>
          <a:p>
            <a:r>
              <a:rPr lang="en-US" dirty="0"/>
              <a:t>Testable</a:t>
            </a:r>
          </a:p>
        </p:txBody>
      </p:sp>
      <p:sp>
        <p:nvSpPr>
          <p:cNvPr id="5" name="Slide Number Placeholder 4">
            <a:extLst>
              <a:ext uri="{FF2B5EF4-FFF2-40B4-BE49-F238E27FC236}">
                <a16:creationId xmlns:a16="http://schemas.microsoft.com/office/drawing/2014/main" id="{265C9ABC-1744-7548-B688-830A5F2FD5A0}"/>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6" name="TextBox 5">
            <a:extLst>
              <a:ext uri="{FF2B5EF4-FFF2-40B4-BE49-F238E27FC236}">
                <a16:creationId xmlns:a16="http://schemas.microsoft.com/office/drawing/2014/main" id="{61E7EF1A-2F4D-AC4C-8E5B-665911F8DE5B}"/>
              </a:ext>
            </a:extLst>
          </p:cNvPr>
          <p:cNvSpPr txBox="1"/>
          <p:nvPr/>
        </p:nvSpPr>
        <p:spPr>
          <a:xfrm>
            <a:off x="6172202" y="1825625"/>
            <a:ext cx="5271206"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&lt;role&gt; I can &lt;capability&gt;, so that &lt;receive benefit&gt; </a:t>
            </a:r>
          </a:p>
        </p:txBody>
      </p:sp>
    </p:spTree>
    <p:extLst>
      <p:ext uri="{BB962C8B-B14F-4D97-AF65-F5344CB8AC3E}">
        <p14:creationId xmlns:p14="http://schemas.microsoft.com/office/powerpoint/2010/main" val="3870988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2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2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23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24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1880</TotalTime>
  <Words>14829</Words>
  <Application>Microsoft Office PowerPoint</Application>
  <PresentationFormat>Widescreen</PresentationFormat>
  <Paragraphs>1291</Paragraphs>
  <Slides>75</Slides>
  <Notes>63</Notes>
  <HiddenSlides>0</HiddenSlides>
  <MMClips>0</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75</vt:i4>
      </vt:variant>
    </vt:vector>
  </HeadingPairs>
  <TitlesOfParts>
    <vt:vector size="99" baseType="lpstr">
      <vt:lpstr>Andale Mono</vt:lpstr>
      <vt:lpstr>Arial</vt:lpstr>
      <vt:lpstr>Calibri</vt:lpstr>
      <vt:lpstr>Chalkboard SE Regular</vt:lpstr>
      <vt:lpstr>Consolas</vt:lpstr>
      <vt:lpstr>Courier</vt:lpstr>
      <vt:lpstr>Courier New</vt:lpstr>
      <vt:lpstr>Gill Sans</vt:lpstr>
      <vt:lpstr>Helvetica</vt:lpstr>
      <vt:lpstr>Helvetica Light</vt:lpstr>
      <vt:lpstr>Helvetica Neue</vt:lpstr>
      <vt:lpstr>Helvetica Neue Light</vt:lpstr>
      <vt:lpstr>Helvetica Neue Medium</vt:lpstr>
      <vt:lpstr>Ink Free</vt:lpstr>
      <vt:lpstr>Lucida Console</vt:lpstr>
      <vt:lpstr>Times Roman</vt:lpstr>
      <vt:lpstr>Verdana</vt:lpstr>
      <vt:lpstr>Office Theme</vt:lpstr>
      <vt:lpstr>1_Office Theme</vt:lpstr>
      <vt:lpstr>21_BasicWhite</vt:lpstr>
      <vt:lpstr>22_BasicWhite</vt:lpstr>
      <vt:lpstr>2_Office Theme</vt:lpstr>
      <vt:lpstr>23_BasicWhite</vt:lpstr>
      <vt:lpstr>24_BasicWhite</vt:lpstr>
      <vt:lpstr>CS 4530: Fundamentals of Software Engineering Exam Review</vt:lpstr>
      <vt:lpstr>Software Engineering encompasses the entire software development life cycle</vt:lpstr>
      <vt:lpstr>Always need to document the requirements</vt:lpstr>
      <vt:lpstr>Documentation should also capture non-functional requirements</vt:lpstr>
      <vt:lpstr>Documentation should also capture non-functional requirements (2)</vt:lpstr>
      <vt:lpstr>The TDD Cycle</vt:lpstr>
      <vt:lpstr>Example: a Transcript database User Story</vt:lpstr>
      <vt:lpstr>User Stories document requirements from a user’s point of view</vt:lpstr>
      <vt:lpstr>Writing User Stories: INVEST</vt:lpstr>
      <vt:lpstr>Satisfaction Conditions</vt:lpstr>
      <vt:lpstr>Our next step is to turn these satisfaction conditions into testable behaviors </vt:lpstr>
      <vt:lpstr>We start with the interface</vt:lpstr>
      <vt:lpstr>Now we can write down some testable behaviors.</vt:lpstr>
      <vt:lpstr>Five general-purpose design principles</vt:lpstr>
      <vt:lpstr>Examples of Design at the Structural Scale</vt:lpstr>
      <vt:lpstr>The Interaction Scale: Examples</vt:lpstr>
      <vt:lpstr>Run-to-completion semantics</vt:lpstr>
      <vt:lpstr>One concurrent computation can wait for the result of another one.</vt:lpstr>
      <vt:lpstr>Example:</vt:lpstr>
      <vt:lpstr>Awaiting a promise prevents your method from continuing</vt:lpstr>
      <vt:lpstr>Promise.all starts several promises concurrently</vt:lpstr>
      <vt:lpstr>Promise.all allows for concurrency</vt:lpstr>
      <vt:lpstr>Visualizing Promise.all (1)</vt:lpstr>
      <vt:lpstr>Visualizing Promise.all (2)</vt:lpstr>
      <vt:lpstr>Agile Manifesto</vt:lpstr>
      <vt:lpstr>Agile Processes are Iterative</vt:lpstr>
      <vt:lpstr>Agile Principles for Effective Planning: YAGNI</vt:lpstr>
      <vt:lpstr>Tracking and Prioritizing Tasks: Product Backlog</vt:lpstr>
      <vt:lpstr>Scrum: Daily progress towards product goals</vt:lpstr>
      <vt:lpstr>Estimating with T-Shirt Sizes</vt:lpstr>
      <vt:lpstr>Sprint Review and Retrospective</vt:lpstr>
      <vt:lpstr>Agile Favors “Two-Pizza” Teams</vt:lpstr>
      <vt:lpstr>Three Pillars of Social Skills</vt:lpstr>
      <vt:lpstr>Responding to Failures</vt:lpstr>
      <vt:lpstr>Blameless Post-Mortems</vt:lpstr>
      <vt:lpstr>useState Tracks Mutable State</vt:lpstr>
      <vt:lpstr>State Setters are Asynchronous</vt:lpstr>
      <vt:lpstr>Pattern: useEffect Invokes Side-Effects after rendering</vt:lpstr>
      <vt:lpstr>useEffect Invokes Side-Effects after rendering</vt:lpstr>
      <vt:lpstr>useEffect Dependencies Limit Their Execution</vt:lpstr>
      <vt:lpstr>useEffect Dependencies Limit Their Execution</vt:lpstr>
      <vt:lpstr>useEffect + useState: Maintaining state for side-effects</vt:lpstr>
      <vt:lpstr>use&lt;HookName&gt;: Write Custom Hooks</vt:lpstr>
      <vt:lpstr>The Rules of Hooks</vt:lpstr>
      <vt:lpstr>Why expand to distributed systems?</vt:lpstr>
      <vt:lpstr>Recurring Solution #1: Partitioning</vt:lpstr>
      <vt:lpstr>Recurring Solution #2: Replication</vt:lpstr>
      <vt:lpstr>CAP Theorem: Consistency or Availability</vt:lpstr>
      <vt:lpstr>Pipeline Architectures</vt:lpstr>
      <vt:lpstr>Event-Driven Architectures</vt:lpstr>
      <vt:lpstr>Microservices: Schematic Example</vt:lpstr>
      <vt:lpstr>REST Principles </vt:lpstr>
      <vt:lpstr>100% Coverage may be Impossible</vt:lpstr>
      <vt:lpstr>How to evaluate the strength of test oracles?</vt:lpstr>
      <vt:lpstr>Mutation Analysis tests the Tests</vt:lpstr>
      <vt:lpstr>Mutation Report Shows Undetected Mutants</vt:lpstr>
      <vt:lpstr>Testing Distribution (How much of each kind of testing we should do?)</vt:lpstr>
      <vt:lpstr>What are Test Doubles?</vt:lpstr>
      <vt:lpstr>Test Spy is a stub that remembers how the object was called</vt:lpstr>
      <vt:lpstr>Test Mock is a Double that has Scripted results</vt:lpstr>
      <vt:lpstr>Supply Implementation to Mocks to Simulate Behaviors</vt:lpstr>
      <vt:lpstr>Many Applications Rely on Common Infrastructure</vt:lpstr>
      <vt:lpstr>Infrastructure as a Service: Virtual Machines</vt:lpstr>
      <vt:lpstr>Virtual Machines to Containers</vt:lpstr>
      <vt:lpstr>PaaS is the Simplest Choice for App Deployment</vt:lpstr>
      <vt:lpstr>Self-managed vs Vendor-managed Infrastructure</vt:lpstr>
      <vt:lpstr>Continuous Integration is a Software Pipeline</vt:lpstr>
      <vt:lpstr>Continuous Integration in Practice</vt:lpstr>
      <vt:lpstr>Code Review should be a Formal Process</vt:lpstr>
      <vt:lpstr>Code Reviews Have Many Benefits (Microsoft)</vt:lpstr>
      <vt:lpstr>Continuous Delivery</vt:lpstr>
      <vt:lpstr>Staging Environments</vt:lpstr>
      <vt:lpstr>Deployment Example: Facebook.com</vt:lpstr>
      <vt:lpstr>Monitoring Services Aggregate System Status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63</cp:revision>
  <dcterms:created xsi:type="dcterms:W3CDTF">2021-01-07T15:19:22Z</dcterms:created>
  <dcterms:modified xsi:type="dcterms:W3CDTF">2022-10-26T23:28:37Z</dcterms:modified>
</cp:coreProperties>
</file>